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801600" cy="10972800"/>
  <p:notesSz cx="12801600" cy="10972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6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3401568"/>
            <a:ext cx="10881360" cy="2304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6144768"/>
            <a:ext cx="8961120" cy="274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2523744"/>
            <a:ext cx="5568696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2523744"/>
            <a:ext cx="5568696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18050" y="1124597"/>
            <a:ext cx="313055" cy="40640"/>
          </a:xfrm>
          <a:custGeom>
            <a:avLst/>
            <a:gdLst/>
            <a:ahLst/>
            <a:cxnLst/>
            <a:rect l="l" t="t" r="r" b="b"/>
            <a:pathLst>
              <a:path w="313054" h="40640">
                <a:moveTo>
                  <a:pt x="27190" y="1092"/>
                </a:moveTo>
                <a:lnTo>
                  <a:pt x="21475" y="1092"/>
                </a:lnTo>
                <a:lnTo>
                  <a:pt x="21475" y="18567"/>
                </a:lnTo>
                <a:lnTo>
                  <a:pt x="5245" y="18567"/>
                </a:lnTo>
                <a:lnTo>
                  <a:pt x="5245" y="1092"/>
                </a:lnTo>
                <a:lnTo>
                  <a:pt x="0" y="1092"/>
                </a:lnTo>
                <a:lnTo>
                  <a:pt x="0" y="39319"/>
                </a:lnTo>
                <a:lnTo>
                  <a:pt x="5245" y="39319"/>
                </a:lnTo>
                <a:lnTo>
                  <a:pt x="5245" y="20751"/>
                </a:lnTo>
                <a:lnTo>
                  <a:pt x="21475" y="20751"/>
                </a:lnTo>
                <a:lnTo>
                  <a:pt x="21475" y="39319"/>
                </a:lnTo>
                <a:lnTo>
                  <a:pt x="27190" y="39319"/>
                </a:lnTo>
                <a:lnTo>
                  <a:pt x="27190" y="1092"/>
                </a:lnTo>
                <a:close/>
              </a:path>
              <a:path w="313054" h="40640">
                <a:moveTo>
                  <a:pt x="57721" y="1092"/>
                </a:moveTo>
                <a:lnTo>
                  <a:pt x="35306" y="1092"/>
                </a:lnTo>
                <a:lnTo>
                  <a:pt x="35306" y="39319"/>
                </a:lnTo>
                <a:lnTo>
                  <a:pt x="57721" y="39319"/>
                </a:lnTo>
                <a:lnTo>
                  <a:pt x="57721" y="36588"/>
                </a:lnTo>
                <a:lnTo>
                  <a:pt x="40551" y="36588"/>
                </a:lnTo>
                <a:lnTo>
                  <a:pt x="40551" y="19659"/>
                </a:lnTo>
                <a:lnTo>
                  <a:pt x="52006" y="19659"/>
                </a:lnTo>
                <a:lnTo>
                  <a:pt x="52006" y="16929"/>
                </a:lnTo>
                <a:lnTo>
                  <a:pt x="40551" y="16929"/>
                </a:lnTo>
                <a:lnTo>
                  <a:pt x="40551" y="3276"/>
                </a:lnTo>
                <a:lnTo>
                  <a:pt x="57721" y="3276"/>
                </a:lnTo>
                <a:lnTo>
                  <a:pt x="57721" y="1092"/>
                </a:lnTo>
                <a:close/>
              </a:path>
              <a:path w="313054" h="40640">
                <a:moveTo>
                  <a:pt x="92075" y="39319"/>
                </a:moveTo>
                <a:lnTo>
                  <a:pt x="86982" y="26212"/>
                </a:lnTo>
                <a:lnTo>
                  <a:pt x="86144" y="24028"/>
                </a:lnTo>
                <a:lnTo>
                  <a:pt x="80619" y="9817"/>
                </a:lnTo>
                <a:lnTo>
                  <a:pt x="80619" y="24028"/>
                </a:lnTo>
                <a:lnTo>
                  <a:pt x="68707" y="24028"/>
                </a:lnTo>
                <a:lnTo>
                  <a:pt x="74904" y="8737"/>
                </a:lnTo>
                <a:lnTo>
                  <a:pt x="80619" y="24028"/>
                </a:lnTo>
                <a:lnTo>
                  <a:pt x="80619" y="9817"/>
                </a:lnTo>
                <a:lnTo>
                  <a:pt x="80200" y="8737"/>
                </a:lnTo>
                <a:lnTo>
                  <a:pt x="76809" y="0"/>
                </a:lnTo>
                <a:lnTo>
                  <a:pt x="75374" y="0"/>
                </a:lnTo>
                <a:lnTo>
                  <a:pt x="60121" y="39319"/>
                </a:lnTo>
                <a:lnTo>
                  <a:pt x="62496" y="39319"/>
                </a:lnTo>
                <a:lnTo>
                  <a:pt x="67741" y="26212"/>
                </a:lnTo>
                <a:lnTo>
                  <a:pt x="81584" y="26212"/>
                </a:lnTo>
                <a:lnTo>
                  <a:pt x="86360" y="39319"/>
                </a:lnTo>
                <a:lnTo>
                  <a:pt x="92075" y="39319"/>
                </a:lnTo>
                <a:close/>
              </a:path>
              <a:path w="313054" h="40640">
                <a:moveTo>
                  <a:pt x="118313" y="36588"/>
                </a:moveTo>
                <a:lnTo>
                  <a:pt x="101612" y="36588"/>
                </a:lnTo>
                <a:lnTo>
                  <a:pt x="101612" y="1092"/>
                </a:lnTo>
                <a:lnTo>
                  <a:pt x="96367" y="1092"/>
                </a:lnTo>
                <a:lnTo>
                  <a:pt x="96367" y="39319"/>
                </a:lnTo>
                <a:lnTo>
                  <a:pt x="118313" y="39319"/>
                </a:lnTo>
                <a:lnTo>
                  <a:pt x="118313" y="36588"/>
                </a:lnTo>
                <a:close/>
              </a:path>
              <a:path w="313054" h="40640">
                <a:moveTo>
                  <a:pt x="148374" y="1092"/>
                </a:moveTo>
                <a:lnTo>
                  <a:pt x="119265" y="1092"/>
                </a:lnTo>
                <a:lnTo>
                  <a:pt x="119265" y="3276"/>
                </a:lnTo>
                <a:lnTo>
                  <a:pt x="131203" y="3276"/>
                </a:lnTo>
                <a:lnTo>
                  <a:pt x="131203" y="39319"/>
                </a:lnTo>
                <a:lnTo>
                  <a:pt x="136918" y="39319"/>
                </a:lnTo>
                <a:lnTo>
                  <a:pt x="136918" y="3276"/>
                </a:lnTo>
                <a:lnTo>
                  <a:pt x="148374" y="3276"/>
                </a:lnTo>
                <a:lnTo>
                  <a:pt x="148374" y="1092"/>
                </a:lnTo>
                <a:close/>
              </a:path>
              <a:path w="313054" h="40640">
                <a:moveTo>
                  <a:pt x="180809" y="1092"/>
                </a:moveTo>
                <a:lnTo>
                  <a:pt x="175082" y="1092"/>
                </a:lnTo>
                <a:lnTo>
                  <a:pt x="175082" y="18567"/>
                </a:lnTo>
                <a:lnTo>
                  <a:pt x="158864" y="18567"/>
                </a:lnTo>
                <a:lnTo>
                  <a:pt x="158864" y="1092"/>
                </a:lnTo>
                <a:lnTo>
                  <a:pt x="153619" y="1092"/>
                </a:lnTo>
                <a:lnTo>
                  <a:pt x="153619" y="39319"/>
                </a:lnTo>
                <a:lnTo>
                  <a:pt x="158864" y="39319"/>
                </a:lnTo>
                <a:lnTo>
                  <a:pt x="158864" y="20751"/>
                </a:lnTo>
                <a:lnTo>
                  <a:pt x="175082" y="20751"/>
                </a:lnTo>
                <a:lnTo>
                  <a:pt x="175082" y="39319"/>
                </a:lnTo>
                <a:lnTo>
                  <a:pt x="180809" y="39319"/>
                </a:lnTo>
                <a:lnTo>
                  <a:pt x="180809" y="1092"/>
                </a:lnTo>
                <a:close/>
              </a:path>
              <a:path w="313054" h="40640">
                <a:moveTo>
                  <a:pt x="219925" y="9829"/>
                </a:moveTo>
                <a:lnTo>
                  <a:pt x="218973" y="8737"/>
                </a:lnTo>
                <a:lnTo>
                  <a:pt x="218503" y="7645"/>
                </a:lnTo>
                <a:lnTo>
                  <a:pt x="217538" y="6007"/>
                </a:lnTo>
                <a:lnTo>
                  <a:pt x="215633" y="3822"/>
                </a:lnTo>
                <a:lnTo>
                  <a:pt x="214210" y="3276"/>
                </a:lnTo>
                <a:lnTo>
                  <a:pt x="213245" y="2184"/>
                </a:lnTo>
                <a:lnTo>
                  <a:pt x="208953" y="546"/>
                </a:lnTo>
                <a:lnTo>
                  <a:pt x="207048" y="0"/>
                </a:lnTo>
                <a:lnTo>
                  <a:pt x="201803" y="0"/>
                </a:lnTo>
                <a:lnTo>
                  <a:pt x="198932" y="1092"/>
                </a:lnTo>
                <a:lnTo>
                  <a:pt x="197510" y="2184"/>
                </a:lnTo>
                <a:lnTo>
                  <a:pt x="196075" y="2730"/>
                </a:lnTo>
                <a:lnTo>
                  <a:pt x="193217" y="4914"/>
                </a:lnTo>
                <a:lnTo>
                  <a:pt x="191300" y="7099"/>
                </a:lnTo>
                <a:lnTo>
                  <a:pt x="190347" y="8737"/>
                </a:lnTo>
                <a:lnTo>
                  <a:pt x="189877" y="10375"/>
                </a:lnTo>
                <a:lnTo>
                  <a:pt x="188925" y="11468"/>
                </a:lnTo>
                <a:lnTo>
                  <a:pt x="187972" y="14744"/>
                </a:lnTo>
                <a:lnTo>
                  <a:pt x="187490" y="16929"/>
                </a:lnTo>
                <a:lnTo>
                  <a:pt x="187490" y="24028"/>
                </a:lnTo>
                <a:lnTo>
                  <a:pt x="194640" y="36588"/>
                </a:lnTo>
                <a:lnTo>
                  <a:pt x="195592" y="37680"/>
                </a:lnTo>
                <a:lnTo>
                  <a:pt x="198462" y="38773"/>
                </a:lnTo>
                <a:lnTo>
                  <a:pt x="200367" y="39319"/>
                </a:lnTo>
                <a:lnTo>
                  <a:pt x="203225" y="40411"/>
                </a:lnTo>
                <a:lnTo>
                  <a:pt x="207048" y="40411"/>
                </a:lnTo>
                <a:lnTo>
                  <a:pt x="208953" y="39865"/>
                </a:lnTo>
                <a:lnTo>
                  <a:pt x="213245" y="38227"/>
                </a:lnTo>
                <a:lnTo>
                  <a:pt x="214210" y="37134"/>
                </a:lnTo>
                <a:lnTo>
                  <a:pt x="215633" y="36042"/>
                </a:lnTo>
                <a:lnTo>
                  <a:pt x="216585" y="35496"/>
                </a:lnTo>
                <a:lnTo>
                  <a:pt x="217538" y="33858"/>
                </a:lnTo>
                <a:lnTo>
                  <a:pt x="218503" y="32766"/>
                </a:lnTo>
                <a:lnTo>
                  <a:pt x="218973" y="31673"/>
                </a:lnTo>
                <a:lnTo>
                  <a:pt x="219925" y="30581"/>
                </a:lnTo>
                <a:lnTo>
                  <a:pt x="217538" y="28397"/>
                </a:lnTo>
                <a:lnTo>
                  <a:pt x="216585" y="30581"/>
                </a:lnTo>
                <a:lnTo>
                  <a:pt x="215633" y="31673"/>
                </a:lnTo>
                <a:lnTo>
                  <a:pt x="215163" y="32766"/>
                </a:lnTo>
                <a:lnTo>
                  <a:pt x="214210" y="33858"/>
                </a:lnTo>
                <a:lnTo>
                  <a:pt x="213245" y="34404"/>
                </a:lnTo>
                <a:lnTo>
                  <a:pt x="212293" y="35496"/>
                </a:lnTo>
                <a:lnTo>
                  <a:pt x="208483" y="37680"/>
                </a:lnTo>
                <a:lnTo>
                  <a:pt x="205143" y="37680"/>
                </a:lnTo>
                <a:lnTo>
                  <a:pt x="203708" y="37134"/>
                </a:lnTo>
                <a:lnTo>
                  <a:pt x="201803" y="36042"/>
                </a:lnTo>
                <a:lnTo>
                  <a:pt x="200367" y="35496"/>
                </a:lnTo>
                <a:lnTo>
                  <a:pt x="198932" y="34404"/>
                </a:lnTo>
                <a:lnTo>
                  <a:pt x="196557" y="31673"/>
                </a:lnTo>
                <a:lnTo>
                  <a:pt x="194640" y="27305"/>
                </a:lnTo>
                <a:lnTo>
                  <a:pt x="193687" y="22936"/>
                </a:lnTo>
                <a:lnTo>
                  <a:pt x="193687" y="20205"/>
                </a:lnTo>
                <a:lnTo>
                  <a:pt x="193687" y="17475"/>
                </a:lnTo>
                <a:lnTo>
                  <a:pt x="203708" y="3276"/>
                </a:lnTo>
                <a:lnTo>
                  <a:pt x="205143" y="2730"/>
                </a:lnTo>
                <a:lnTo>
                  <a:pt x="209435" y="2730"/>
                </a:lnTo>
                <a:lnTo>
                  <a:pt x="211340" y="3276"/>
                </a:lnTo>
                <a:lnTo>
                  <a:pt x="212775" y="4914"/>
                </a:lnTo>
                <a:lnTo>
                  <a:pt x="214680" y="6553"/>
                </a:lnTo>
                <a:lnTo>
                  <a:pt x="216115" y="8737"/>
                </a:lnTo>
                <a:lnTo>
                  <a:pt x="217538" y="12014"/>
                </a:lnTo>
                <a:lnTo>
                  <a:pt x="219925" y="9829"/>
                </a:lnTo>
                <a:close/>
              </a:path>
              <a:path w="313054" h="40640">
                <a:moveTo>
                  <a:pt x="254774" y="39319"/>
                </a:moveTo>
                <a:lnTo>
                  <a:pt x="249682" y="26212"/>
                </a:lnTo>
                <a:lnTo>
                  <a:pt x="248831" y="24028"/>
                </a:lnTo>
                <a:lnTo>
                  <a:pt x="243306" y="9817"/>
                </a:lnTo>
                <a:lnTo>
                  <a:pt x="243306" y="24028"/>
                </a:lnTo>
                <a:lnTo>
                  <a:pt x="231381" y="24028"/>
                </a:lnTo>
                <a:lnTo>
                  <a:pt x="237578" y="8737"/>
                </a:lnTo>
                <a:lnTo>
                  <a:pt x="243306" y="24028"/>
                </a:lnTo>
                <a:lnTo>
                  <a:pt x="243306" y="9817"/>
                </a:lnTo>
                <a:lnTo>
                  <a:pt x="242887" y="8737"/>
                </a:lnTo>
                <a:lnTo>
                  <a:pt x="239483" y="0"/>
                </a:lnTo>
                <a:lnTo>
                  <a:pt x="238061" y="0"/>
                </a:lnTo>
                <a:lnTo>
                  <a:pt x="222796" y="39319"/>
                </a:lnTo>
                <a:lnTo>
                  <a:pt x="225171" y="39319"/>
                </a:lnTo>
                <a:lnTo>
                  <a:pt x="230428" y="26212"/>
                </a:lnTo>
                <a:lnTo>
                  <a:pt x="244259" y="26212"/>
                </a:lnTo>
                <a:lnTo>
                  <a:pt x="249504" y="39319"/>
                </a:lnTo>
                <a:lnTo>
                  <a:pt x="254774" y="39319"/>
                </a:lnTo>
                <a:close/>
              </a:path>
              <a:path w="313054" h="40640">
                <a:moveTo>
                  <a:pt x="285750" y="39319"/>
                </a:moveTo>
                <a:lnTo>
                  <a:pt x="274637" y="21297"/>
                </a:lnTo>
                <a:lnTo>
                  <a:pt x="274294" y="20751"/>
                </a:lnTo>
                <a:lnTo>
                  <a:pt x="277164" y="19113"/>
                </a:lnTo>
                <a:lnTo>
                  <a:pt x="279069" y="18021"/>
                </a:lnTo>
                <a:lnTo>
                  <a:pt x="280022" y="16929"/>
                </a:lnTo>
                <a:lnTo>
                  <a:pt x="280530" y="16383"/>
                </a:lnTo>
                <a:lnTo>
                  <a:pt x="280974" y="15290"/>
                </a:lnTo>
                <a:lnTo>
                  <a:pt x="281482" y="14198"/>
                </a:lnTo>
                <a:lnTo>
                  <a:pt x="281927" y="13106"/>
                </a:lnTo>
                <a:lnTo>
                  <a:pt x="281927" y="8191"/>
                </a:lnTo>
                <a:lnTo>
                  <a:pt x="281482" y="7099"/>
                </a:lnTo>
                <a:lnTo>
                  <a:pt x="280974" y="5461"/>
                </a:lnTo>
                <a:lnTo>
                  <a:pt x="280022" y="4368"/>
                </a:lnTo>
                <a:lnTo>
                  <a:pt x="279069" y="3822"/>
                </a:lnTo>
                <a:lnTo>
                  <a:pt x="278587" y="3276"/>
                </a:lnTo>
                <a:lnTo>
                  <a:pt x="278117" y="2730"/>
                </a:lnTo>
                <a:lnTo>
                  <a:pt x="276212" y="2006"/>
                </a:lnTo>
                <a:lnTo>
                  <a:pt x="276212" y="8737"/>
                </a:lnTo>
                <a:lnTo>
                  <a:pt x="276212" y="12560"/>
                </a:lnTo>
                <a:lnTo>
                  <a:pt x="275767" y="13652"/>
                </a:lnTo>
                <a:lnTo>
                  <a:pt x="275767" y="14744"/>
                </a:lnTo>
                <a:lnTo>
                  <a:pt x="275247" y="15290"/>
                </a:lnTo>
                <a:lnTo>
                  <a:pt x="274294" y="16383"/>
                </a:lnTo>
                <a:lnTo>
                  <a:pt x="273850" y="16929"/>
                </a:lnTo>
                <a:lnTo>
                  <a:pt x="272897" y="18021"/>
                </a:lnTo>
                <a:lnTo>
                  <a:pt x="271945" y="18567"/>
                </a:lnTo>
                <a:lnTo>
                  <a:pt x="270992" y="18567"/>
                </a:lnTo>
                <a:lnTo>
                  <a:pt x="270040" y="19113"/>
                </a:lnTo>
                <a:lnTo>
                  <a:pt x="264756" y="19113"/>
                </a:lnTo>
                <a:lnTo>
                  <a:pt x="264756" y="3276"/>
                </a:lnTo>
                <a:lnTo>
                  <a:pt x="271437" y="3276"/>
                </a:lnTo>
                <a:lnTo>
                  <a:pt x="271945" y="3822"/>
                </a:lnTo>
                <a:lnTo>
                  <a:pt x="273850" y="4914"/>
                </a:lnTo>
                <a:lnTo>
                  <a:pt x="274294" y="5461"/>
                </a:lnTo>
                <a:lnTo>
                  <a:pt x="274802" y="6007"/>
                </a:lnTo>
                <a:lnTo>
                  <a:pt x="275247" y="7099"/>
                </a:lnTo>
                <a:lnTo>
                  <a:pt x="275767" y="8191"/>
                </a:lnTo>
                <a:lnTo>
                  <a:pt x="276212" y="8737"/>
                </a:lnTo>
                <a:lnTo>
                  <a:pt x="276212" y="2006"/>
                </a:lnTo>
                <a:lnTo>
                  <a:pt x="273850" y="1092"/>
                </a:lnTo>
                <a:lnTo>
                  <a:pt x="259041" y="1092"/>
                </a:lnTo>
                <a:lnTo>
                  <a:pt x="259041" y="39319"/>
                </a:lnTo>
                <a:lnTo>
                  <a:pt x="264756" y="39319"/>
                </a:lnTo>
                <a:lnTo>
                  <a:pt x="264756" y="21297"/>
                </a:lnTo>
                <a:lnTo>
                  <a:pt x="268579" y="21297"/>
                </a:lnTo>
                <a:lnTo>
                  <a:pt x="279577" y="39319"/>
                </a:lnTo>
                <a:lnTo>
                  <a:pt x="285750" y="39319"/>
                </a:lnTo>
                <a:close/>
              </a:path>
              <a:path w="313054" h="40640">
                <a:moveTo>
                  <a:pt x="312458" y="1092"/>
                </a:moveTo>
                <a:lnTo>
                  <a:pt x="290068" y="1092"/>
                </a:lnTo>
                <a:lnTo>
                  <a:pt x="290068" y="39319"/>
                </a:lnTo>
                <a:lnTo>
                  <a:pt x="312458" y="39319"/>
                </a:lnTo>
                <a:lnTo>
                  <a:pt x="312458" y="36588"/>
                </a:lnTo>
                <a:lnTo>
                  <a:pt x="295287" y="36588"/>
                </a:lnTo>
                <a:lnTo>
                  <a:pt x="295287" y="19659"/>
                </a:lnTo>
                <a:lnTo>
                  <a:pt x="306730" y="19659"/>
                </a:lnTo>
                <a:lnTo>
                  <a:pt x="306730" y="16929"/>
                </a:lnTo>
                <a:lnTo>
                  <a:pt x="295287" y="16929"/>
                </a:lnTo>
                <a:lnTo>
                  <a:pt x="295287" y="3276"/>
                </a:lnTo>
                <a:lnTo>
                  <a:pt x="312458" y="3276"/>
                </a:lnTo>
                <a:lnTo>
                  <a:pt x="312458" y="1092"/>
                </a:lnTo>
                <a:close/>
              </a:path>
            </a:pathLst>
          </a:custGeom>
          <a:solidFill>
            <a:srgbClr val="099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832592" y="1661223"/>
            <a:ext cx="109855" cy="113030"/>
          </a:xfrm>
          <a:custGeom>
            <a:avLst/>
            <a:gdLst/>
            <a:ahLst/>
            <a:cxnLst/>
            <a:rect l="l" t="t" r="r" b="b"/>
            <a:pathLst>
              <a:path w="109854" h="113030">
                <a:moveTo>
                  <a:pt x="87299" y="112788"/>
                </a:moveTo>
                <a:lnTo>
                  <a:pt x="73837" y="80568"/>
                </a:lnTo>
                <a:lnTo>
                  <a:pt x="71107" y="74015"/>
                </a:lnTo>
                <a:lnTo>
                  <a:pt x="56286" y="38519"/>
                </a:lnTo>
                <a:lnTo>
                  <a:pt x="56286" y="74015"/>
                </a:lnTo>
                <a:lnTo>
                  <a:pt x="23850" y="74015"/>
                </a:lnTo>
                <a:lnTo>
                  <a:pt x="40068" y="35775"/>
                </a:lnTo>
                <a:lnTo>
                  <a:pt x="56286" y="74015"/>
                </a:lnTo>
                <a:lnTo>
                  <a:pt x="56286" y="38519"/>
                </a:lnTo>
                <a:lnTo>
                  <a:pt x="55143" y="35775"/>
                </a:lnTo>
                <a:lnTo>
                  <a:pt x="45796" y="13385"/>
                </a:lnTo>
                <a:lnTo>
                  <a:pt x="42456" y="13385"/>
                </a:lnTo>
                <a:lnTo>
                  <a:pt x="0" y="112788"/>
                </a:lnTo>
                <a:lnTo>
                  <a:pt x="7150" y="112788"/>
                </a:lnTo>
                <a:lnTo>
                  <a:pt x="20980" y="80568"/>
                </a:lnTo>
                <a:lnTo>
                  <a:pt x="58674" y="80568"/>
                </a:lnTo>
                <a:lnTo>
                  <a:pt x="72504" y="112788"/>
                </a:lnTo>
                <a:lnTo>
                  <a:pt x="87299" y="112788"/>
                </a:lnTo>
                <a:close/>
              </a:path>
              <a:path w="109854" h="113030">
                <a:moveTo>
                  <a:pt x="109715" y="0"/>
                </a:moveTo>
                <a:lnTo>
                  <a:pt x="100152" y="0"/>
                </a:lnTo>
                <a:lnTo>
                  <a:pt x="100152" y="4064"/>
                </a:lnTo>
                <a:lnTo>
                  <a:pt x="96354" y="4064"/>
                </a:lnTo>
                <a:lnTo>
                  <a:pt x="96354" y="112522"/>
                </a:lnTo>
                <a:lnTo>
                  <a:pt x="109715" y="112522"/>
                </a:lnTo>
                <a:lnTo>
                  <a:pt x="109715" y="4064"/>
                </a:lnTo>
                <a:lnTo>
                  <a:pt x="109715" y="0"/>
                </a:lnTo>
                <a:close/>
              </a:path>
            </a:pathLst>
          </a:custGeom>
          <a:solidFill>
            <a:srgbClr val="099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59489" y="1660945"/>
            <a:ext cx="954606" cy="14747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29323" y="954879"/>
            <a:ext cx="223747" cy="11833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78832" y="955281"/>
            <a:ext cx="115431" cy="11793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15757" y="952515"/>
            <a:ext cx="103527" cy="123465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1152222" y="80946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476" y="0"/>
                </a:moveTo>
                <a:lnTo>
                  <a:pt x="0" y="509"/>
                </a:lnTo>
                <a:lnTo>
                  <a:pt x="0" y="1091"/>
                </a:lnTo>
                <a:lnTo>
                  <a:pt x="476" y="509"/>
                </a:lnTo>
                <a:lnTo>
                  <a:pt x="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22041" y="640138"/>
            <a:ext cx="453390" cy="514984"/>
          </a:xfrm>
          <a:custGeom>
            <a:avLst/>
            <a:gdLst/>
            <a:ahLst/>
            <a:cxnLst/>
            <a:rect l="l" t="t" r="r" b="b"/>
            <a:pathLst>
              <a:path w="453390" h="514984">
                <a:moveTo>
                  <a:pt x="241694" y="0"/>
                </a:moveTo>
                <a:lnTo>
                  <a:pt x="168141" y="0"/>
                </a:lnTo>
                <a:lnTo>
                  <a:pt x="129329" y="12707"/>
                </a:lnTo>
                <a:lnTo>
                  <a:pt x="92998" y="34189"/>
                </a:lnTo>
                <a:lnTo>
                  <a:pt x="60346" y="64426"/>
                </a:lnTo>
                <a:lnTo>
                  <a:pt x="33643" y="101987"/>
                </a:lnTo>
                <a:lnTo>
                  <a:pt x="14699" y="143707"/>
                </a:lnTo>
                <a:lnTo>
                  <a:pt x="3492" y="188216"/>
                </a:lnTo>
                <a:lnTo>
                  <a:pt x="0" y="234146"/>
                </a:lnTo>
                <a:lnTo>
                  <a:pt x="4200" y="280127"/>
                </a:lnTo>
                <a:lnTo>
                  <a:pt x="16070" y="324790"/>
                </a:lnTo>
                <a:lnTo>
                  <a:pt x="35588" y="366766"/>
                </a:lnTo>
                <a:lnTo>
                  <a:pt x="62731" y="404685"/>
                </a:lnTo>
                <a:lnTo>
                  <a:pt x="158621" y="514487"/>
                </a:lnTo>
                <a:lnTo>
                  <a:pt x="207758" y="458229"/>
                </a:lnTo>
                <a:lnTo>
                  <a:pt x="111868" y="348412"/>
                </a:lnTo>
                <a:lnTo>
                  <a:pt x="111868" y="348995"/>
                </a:lnTo>
                <a:lnTo>
                  <a:pt x="83960" y="303872"/>
                </a:lnTo>
                <a:lnTo>
                  <a:pt x="71080" y="252710"/>
                </a:lnTo>
                <a:lnTo>
                  <a:pt x="73227" y="200114"/>
                </a:lnTo>
                <a:lnTo>
                  <a:pt x="90400" y="150692"/>
                </a:lnTo>
                <a:lnTo>
                  <a:pt x="90490" y="163129"/>
                </a:lnTo>
                <a:lnTo>
                  <a:pt x="92907" y="175389"/>
                </a:lnTo>
                <a:lnTo>
                  <a:pt x="97649" y="186912"/>
                </a:lnTo>
                <a:lnTo>
                  <a:pt x="104714" y="197137"/>
                </a:lnTo>
                <a:lnTo>
                  <a:pt x="121322" y="209750"/>
                </a:lnTo>
                <a:lnTo>
                  <a:pt x="140256" y="213954"/>
                </a:lnTo>
                <a:lnTo>
                  <a:pt x="159189" y="209750"/>
                </a:lnTo>
                <a:lnTo>
                  <a:pt x="175797" y="197137"/>
                </a:lnTo>
                <a:lnTo>
                  <a:pt x="186800" y="178145"/>
                </a:lnTo>
                <a:lnTo>
                  <a:pt x="190468" y="156470"/>
                </a:lnTo>
                <a:lnTo>
                  <a:pt x="186800" y="134782"/>
                </a:lnTo>
                <a:lnTo>
                  <a:pt x="157014" y="101981"/>
                </a:lnTo>
                <a:lnTo>
                  <a:pt x="135722" y="98860"/>
                </a:lnTo>
                <a:lnTo>
                  <a:pt x="178608" y="79269"/>
                </a:lnTo>
                <a:lnTo>
                  <a:pt x="224400" y="76993"/>
                </a:lnTo>
                <a:lnTo>
                  <a:pt x="269029" y="91929"/>
                </a:lnTo>
                <a:lnTo>
                  <a:pt x="308424" y="123975"/>
                </a:lnTo>
                <a:lnTo>
                  <a:pt x="403837" y="233173"/>
                </a:lnTo>
                <a:lnTo>
                  <a:pt x="452974" y="176972"/>
                </a:lnTo>
                <a:lnTo>
                  <a:pt x="357561" y="67702"/>
                </a:lnTo>
                <a:lnTo>
                  <a:pt x="324283" y="36645"/>
                </a:lnTo>
                <a:lnTo>
                  <a:pt x="287506" y="14345"/>
                </a:lnTo>
                <a:lnTo>
                  <a:pt x="248425" y="801"/>
                </a:lnTo>
                <a:lnTo>
                  <a:pt x="241694" y="0"/>
                </a:lnTo>
                <a:close/>
              </a:path>
            </a:pathLst>
          </a:custGeom>
          <a:solidFill>
            <a:srgbClr val="4BC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375015" y="640138"/>
            <a:ext cx="453390" cy="514984"/>
          </a:xfrm>
          <a:custGeom>
            <a:avLst/>
            <a:gdLst/>
            <a:ahLst/>
            <a:cxnLst/>
            <a:rect l="l" t="t" r="r" b="b"/>
            <a:pathLst>
              <a:path w="453390" h="514984">
                <a:moveTo>
                  <a:pt x="284986" y="0"/>
                </a:moveTo>
                <a:lnTo>
                  <a:pt x="211438" y="0"/>
                </a:lnTo>
                <a:lnTo>
                  <a:pt x="204711" y="801"/>
                </a:lnTo>
                <a:lnTo>
                  <a:pt x="165698" y="14345"/>
                </a:lnTo>
                <a:lnTo>
                  <a:pt x="129032" y="36645"/>
                </a:lnTo>
                <a:lnTo>
                  <a:pt x="95908" y="67702"/>
                </a:lnTo>
                <a:lnTo>
                  <a:pt x="0" y="176972"/>
                </a:lnTo>
                <a:lnTo>
                  <a:pt x="49137" y="233173"/>
                </a:lnTo>
                <a:lnTo>
                  <a:pt x="145001" y="123975"/>
                </a:lnTo>
                <a:lnTo>
                  <a:pt x="184338" y="91929"/>
                </a:lnTo>
                <a:lnTo>
                  <a:pt x="228855" y="76993"/>
                </a:lnTo>
                <a:lnTo>
                  <a:pt x="274624" y="79269"/>
                </a:lnTo>
                <a:lnTo>
                  <a:pt x="317716" y="98860"/>
                </a:lnTo>
                <a:lnTo>
                  <a:pt x="306958" y="99031"/>
                </a:lnTo>
                <a:lnTo>
                  <a:pt x="296421" y="101981"/>
                </a:lnTo>
                <a:lnTo>
                  <a:pt x="286516" y="107592"/>
                </a:lnTo>
                <a:lnTo>
                  <a:pt x="277653" y="115749"/>
                </a:lnTo>
                <a:lnTo>
                  <a:pt x="266386" y="134782"/>
                </a:lnTo>
                <a:lnTo>
                  <a:pt x="262630" y="156470"/>
                </a:lnTo>
                <a:lnTo>
                  <a:pt x="266386" y="178145"/>
                </a:lnTo>
                <a:lnTo>
                  <a:pt x="277653" y="197137"/>
                </a:lnTo>
                <a:lnTo>
                  <a:pt x="294181" y="209750"/>
                </a:lnTo>
                <a:lnTo>
                  <a:pt x="313010" y="213954"/>
                </a:lnTo>
                <a:lnTo>
                  <a:pt x="331935" y="209750"/>
                </a:lnTo>
                <a:lnTo>
                  <a:pt x="360529" y="175580"/>
                </a:lnTo>
                <a:lnTo>
                  <a:pt x="363057" y="150692"/>
                </a:lnTo>
                <a:lnTo>
                  <a:pt x="380213" y="200114"/>
                </a:lnTo>
                <a:lnTo>
                  <a:pt x="382357" y="252710"/>
                </a:lnTo>
                <a:lnTo>
                  <a:pt x="369478" y="303872"/>
                </a:lnTo>
                <a:lnTo>
                  <a:pt x="341563" y="348995"/>
                </a:lnTo>
                <a:lnTo>
                  <a:pt x="341118" y="348412"/>
                </a:lnTo>
                <a:lnTo>
                  <a:pt x="245667" y="458229"/>
                </a:lnTo>
                <a:lnTo>
                  <a:pt x="294823" y="514487"/>
                </a:lnTo>
                <a:lnTo>
                  <a:pt x="390211" y="404685"/>
                </a:lnTo>
                <a:lnTo>
                  <a:pt x="417506" y="366766"/>
                </a:lnTo>
                <a:lnTo>
                  <a:pt x="437106" y="324790"/>
                </a:lnTo>
                <a:lnTo>
                  <a:pt x="449008" y="280127"/>
                </a:lnTo>
                <a:lnTo>
                  <a:pt x="453214" y="234146"/>
                </a:lnTo>
                <a:lnTo>
                  <a:pt x="449724" y="188216"/>
                </a:lnTo>
                <a:lnTo>
                  <a:pt x="438536" y="143707"/>
                </a:lnTo>
                <a:lnTo>
                  <a:pt x="419653" y="101987"/>
                </a:lnTo>
                <a:lnTo>
                  <a:pt x="393072" y="64426"/>
                </a:lnTo>
                <a:lnTo>
                  <a:pt x="360283" y="34189"/>
                </a:lnTo>
                <a:lnTo>
                  <a:pt x="323855" y="12707"/>
                </a:lnTo>
                <a:lnTo>
                  <a:pt x="284986" y="0"/>
                </a:lnTo>
                <a:close/>
              </a:path>
            </a:pathLst>
          </a:custGeom>
          <a:solidFill>
            <a:srgbClr val="214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25878" y="817110"/>
            <a:ext cx="98751" cy="79568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1080662" y="1098367"/>
            <a:ext cx="589280" cy="377190"/>
          </a:xfrm>
          <a:custGeom>
            <a:avLst/>
            <a:gdLst/>
            <a:ahLst/>
            <a:cxnLst/>
            <a:rect l="l" t="t" r="r" b="b"/>
            <a:pathLst>
              <a:path w="589279" h="377190">
                <a:moveTo>
                  <a:pt x="540020" y="0"/>
                </a:moveTo>
                <a:lnTo>
                  <a:pt x="343013" y="225580"/>
                </a:lnTo>
                <a:lnTo>
                  <a:pt x="343967" y="218482"/>
                </a:lnTo>
                <a:lnTo>
                  <a:pt x="343967" y="214653"/>
                </a:lnTo>
                <a:lnTo>
                  <a:pt x="339956" y="192329"/>
                </a:lnTo>
                <a:lnTo>
                  <a:pt x="329059" y="174099"/>
                </a:lnTo>
                <a:lnTo>
                  <a:pt x="312973" y="161809"/>
                </a:lnTo>
                <a:lnTo>
                  <a:pt x="293399" y="157302"/>
                </a:lnTo>
                <a:lnTo>
                  <a:pt x="273896" y="161809"/>
                </a:lnTo>
                <a:lnTo>
                  <a:pt x="257972" y="174099"/>
                </a:lnTo>
                <a:lnTo>
                  <a:pt x="247237" y="192329"/>
                </a:lnTo>
                <a:lnTo>
                  <a:pt x="243301" y="214653"/>
                </a:lnTo>
                <a:lnTo>
                  <a:pt x="243301" y="220120"/>
                </a:lnTo>
                <a:lnTo>
                  <a:pt x="243778" y="222850"/>
                </a:lnTo>
                <a:lnTo>
                  <a:pt x="49137" y="0"/>
                </a:lnTo>
                <a:lnTo>
                  <a:pt x="0" y="56258"/>
                </a:lnTo>
                <a:lnTo>
                  <a:pt x="270022" y="365403"/>
                </a:lnTo>
                <a:lnTo>
                  <a:pt x="294353" y="376876"/>
                </a:lnTo>
                <a:lnTo>
                  <a:pt x="301112" y="376159"/>
                </a:lnTo>
                <a:lnTo>
                  <a:pt x="307648" y="374006"/>
                </a:lnTo>
                <a:lnTo>
                  <a:pt x="313738" y="370421"/>
                </a:lnTo>
                <a:lnTo>
                  <a:pt x="319160" y="365403"/>
                </a:lnTo>
                <a:lnTo>
                  <a:pt x="589176" y="56258"/>
                </a:lnTo>
                <a:lnTo>
                  <a:pt x="540020" y="0"/>
                </a:lnTo>
                <a:close/>
              </a:path>
            </a:pathLst>
          </a:custGeom>
          <a:solidFill>
            <a:srgbClr val="099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10424159"/>
            <a:ext cx="12801600" cy="5486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636" y="2022474"/>
            <a:ext cx="11284991" cy="1511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7743" y="3996054"/>
            <a:ext cx="11289030" cy="539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10204704"/>
            <a:ext cx="4096512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10204704"/>
            <a:ext cx="2944368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10204704"/>
            <a:ext cx="2944368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59604" y="2877278"/>
            <a:ext cx="7294245" cy="1621790"/>
            <a:chOff x="2959604" y="2877278"/>
            <a:chExt cx="7294245" cy="1621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9604" y="2877278"/>
              <a:ext cx="7293871" cy="1621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7467" y="3284207"/>
              <a:ext cx="3436620" cy="934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93136" y="2887979"/>
              <a:ext cx="7231380" cy="1559560"/>
            </a:xfrm>
            <a:custGeom>
              <a:avLst/>
              <a:gdLst/>
              <a:ahLst/>
              <a:cxnLst/>
              <a:rect l="l" t="t" r="r" b="b"/>
              <a:pathLst>
                <a:path w="7231380" h="1559560">
                  <a:moveTo>
                    <a:pt x="6971538" y="0"/>
                  </a:moveTo>
                  <a:lnTo>
                    <a:pt x="259841" y="0"/>
                  </a:lnTo>
                  <a:lnTo>
                    <a:pt x="213134" y="4186"/>
                  </a:lnTo>
                  <a:lnTo>
                    <a:pt x="169173" y="16255"/>
                  </a:lnTo>
                  <a:lnTo>
                    <a:pt x="128693" y="35475"/>
                  </a:lnTo>
                  <a:lnTo>
                    <a:pt x="92427" y="61110"/>
                  </a:lnTo>
                  <a:lnTo>
                    <a:pt x="61110" y="92427"/>
                  </a:lnTo>
                  <a:lnTo>
                    <a:pt x="35475" y="128693"/>
                  </a:lnTo>
                  <a:lnTo>
                    <a:pt x="16256" y="169173"/>
                  </a:lnTo>
                  <a:lnTo>
                    <a:pt x="4186" y="213134"/>
                  </a:lnTo>
                  <a:lnTo>
                    <a:pt x="0" y="259842"/>
                  </a:lnTo>
                  <a:lnTo>
                    <a:pt x="0" y="1299210"/>
                  </a:lnTo>
                  <a:lnTo>
                    <a:pt x="4186" y="1345917"/>
                  </a:lnTo>
                  <a:lnTo>
                    <a:pt x="16256" y="1389878"/>
                  </a:lnTo>
                  <a:lnTo>
                    <a:pt x="35475" y="1430358"/>
                  </a:lnTo>
                  <a:lnTo>
                    <a:pt x="61110" y="1466624"/>
                  </a:lnTo>
                  <a:lnTo>
                    <a:pt x="92427" y="1497941"/>
                  </a:lnTo>
                  <a:lnTo>
                    <a:pt x="128693" y="1523576"/>
                  </a:lnTo>
                  <a:lnTo>
                    <a:pt x="169173" y="1542796"/>
                  </a:lnTo>
                  <a:lnTo>
                    <a:pt x="213134" y="1554865"/>
                  </a:lnTo>
                  <a:lnTo>
                    <a:pt x="259841" y="1559052"/>
                  </a:lnTo>
                  <a:lnTo>
                    <a:pt x="6971538" y="1559052"/>
                  </a:lnTo>
                  <a:lnTo>
                    <a:pt x="7018245" y="1554865"/>
                  </a:lnTo>
                  <a:lnTo>
                    <a:pt x="7062206" y="1542795"/>
                  </a:lnTo>
                  <a:lnTo>
                    <a:pt x="7102686" y="1523576"/>
                  </a:lnTo>
                  <a:lnTo>
                    <a:pt x="7138952" y="1497941"/>
                  </a:lnTo>
                  <a:lnTo>
                    <a:pt x="7170269" y="1466624"/>
                  </a:lnTo>
                  <a:lnTo>
                    <a:pt x="7195904" y="1430358"/>
                  </a:lnTo>
                  <a:lnTo>
                    <a:pt x="7215124" y="1389878"/>
                  </a:lnTo>
                  <a:lnTo>
                    <a:pt x="7227193" y="1345917"/>
                  </a:lnTo>
                  <a:lnTo>
                    <a:pt x="7231380" y="1299210"/>
                  </a:lnTo>
                  <a:lnTo>
                    <a:pt x="7231380" y="259842"/>
                  </a:lnTo>
                  <a:lnTo>
                    <a:pt x="7227193" y="213134"/>
                  </a:lnTo>
                  <a:lnTo>
                    <a:pt x="7215123" y="169173"/>
                  </a:lnTo>
                  <a:lnTo>
                    <a:pt x="7195904" y="128693"/>
                  </a:lnTo>
                  <a:lnTo>
                    <a:pt x="7170269" y="92427"/>
                  </a:lnTo>
                  <a:lnTo>
                    <a:pt x="7138952" y="61110"/>
                  </a:lnTo>
                  <a:lnTo>
                    <a:pt x="7102686" y="35475"/>
                  </a:lnTo>
                  <a:lnTo>
                    <a:pt x="7062206" y="16255"/>
                  </a:lnTo>
                  <a:lnTo>
                    <a:pt x="7018245" y="4186"/>
                  </a:lnTo>
                  <a:lnTo>
                    <a:pt x="697153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1534" y="3398265"/>
            <a:ext cx="2895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CASE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REPORT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22716" y="615609"/>
            <a:ext cx="3688715" cy="725805"/>
            <a:chOff x="522716" y="615609"/>
            <a:chExt cx="3688715" cy="7258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716" y="615609"/>
              <a:ext cx="3688110" cy="7255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904" y="733031"/>
              <a:ext cx="3218687" cy="5608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0831" y="630936"/>
              <a:ext cx="3616960" cy="654050"/>
            </a:xfrm>
            <a:custGeom>
              <a:avLst/>
              <a:gdLst/>
              <a:ahLst/>
              <a:cxnLst/>
              <a:rect l="l" t="t" r="r" b="b"/>
              <a:pathLst>
                <a:path w="3616960" h="654050">
                  <a:moveTo>
                    <a:pt x="3507485" y="0"/>
                  </a:moveTo>
                  <a:lnTo>
                    <a:pt x="108966" y="0"/>
                  </a:lnTo>
                  <a:lnTo>
                    <a:pt x="66549" y="8560"/>
                  </a:lnTo>
                  <a:lnTo>
                    <a:pt x="31913" y="31908"/>
                  </a:lnTo>
                  <a:lnTo>
                    <a:pt x="8562" y="66544"/>
                  </a:lnTo>
                  <a:lnTo>
                    <a:pt x="0" y="108966"/>
                  </a:lnTo>
                  <a:lnTo>
                    <a:pt x="0" y="544830"/>
                  </a:lnTo>
                  <a:lnTo>
                    <a:pt x="8562" y="587251"/>
                  </a:lnTo>
                  <a:lnTo>
                    <a:pt x="31913" y="621887"/>
                  </a:lnTo>
                  <a:lnTo>
                    <a:pt x="66549" y="645235"/>
                  </a:lnTo>
                  <a:lnTo>
                    <a:pt x="108966" y="653796"/>
                  </a:lnTo>
                  <a:lnTo>
                    <a:pt x="3507485" y="653796"/>
                  </a:lnTo>
                  <a:lnTo>
                    <a:pt x="3549907" y="645235"/>
                  </a:lnTo>
                  <a:lnTo>
                    <a:pt x="3584543" y="621887"/>
                  </a:lnTo>
                  <a:lnTo>
                    <a:pt x="3607891" y="587251"/>
                  </a:lnTo>
                  <a:lnTo>
                    <a:pt x="3616452" y="544830"/>
                  </a:lnTo>
                  <a:lnTo>
                    <a:pt x="3616452" y="108966"/>
                  </a:lnTo>
                  <a:lnTo>
                    <a:pt x="3607891" y="66544"/>
                  </a:lnTo>
                  <a:lnTo>
                    <a:pt x="3584543" y="31908"/>
                  </a:lnTo>
                  <a:lnTo>
                    <a:pt x="3549907" y="8560"/>
                  </a:lnTo>
                  <a:lnTo>
                    <a:pt x="350748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0831" y="630936"/>
              <a:ext cx="3616960" cy="654050"/>
            </a:xfrm>
            <a:custGeom>
              <a:avLst/>
              <a:gdLst/>
              <a:ahLst/>
              <a:cxnLst/>
              <a:rect l="l" t="t" r="r" b="b"/>
              <a:pathLst>
                <a:path w="3616960" h="654050">
                  <a:moveTo>
                    <a:pt x="0" y="108966"/>
                  </a:moveTo>
                  <a:lnTo>
                    <a:pt x="8562" y="66544"/>
                  </a:lnTo>
                  <a:lnTo>
                    <a:pt x="31913" y="31908"/>
                  </a:lnTo>
                  <a:lnTo>
                    <a:pt x="66549" y="8560"/>
                  </a:lnTo>
                  <a:lnTo>
                    <a:pt x="108966" y="0"/>
                  </a:lnTo>
                  <a:lnTo>
                    <a:pt x="3507485" y="0"/>
                  </a:lnTo>
                  <a:lnTo>
                    <a:pt x="3549907" y="8560"/>
                  </a:lnTo>
                  <a:lnTo>
                    <a:pt x="3584543" y="31908"/>
                  </a:lnTo>
                  <a:lnTo>
                    <a:pt x="3607891" y="66544"/>
                  </a:lnTo>
                  <a:lnTo>
                    <a:pt x="3616452" y="108966"/>
                  </a:lnTo>
                  <a:lnTo>
                    <a:pt x="3616452" y="544830"/>
                  </a:lnTo>
                  <a:lnTo>
                    <a:pt x="3607891" y="587251"/>
                  </a:lnTo>
                  <a:lnTo>
                    <a:pt x="3584543" y="621887"/>
                  </a:lnTo>
                  <a:lnTo>
                    <a:pt x="3549907" y="645235"/>
                  </a:lnTo>
                  <a:lnTo>
                    <a:pt x="3507485" y="653796"/>
                  </a:lnTo>
                  <a:lnTo>
                    <a:pt x="108966" y="653796"/>
                  </a:lnTo>
                  <a:lnTo>
                    <a:pt x="66549" y="645235"/>
                  </a:lnTo>
                  <a:lnTo>
                    <a:pt x="31913" y="621887"/>
                  </a:lnTo>
                  <a:lnTo>
                    <a:pt x="8562" y="587251"/>
                  </a:lnTo>
                  <a:lnTo>
                    <a:pt x="0" y="544830"/>
                  </a:lnTo>
                  <a:lnTo>
                    <a:pt x="0" y="108966"/>
                  </a:lnTo>
                  <a:close/>
                </a:path>
              </a:pathLst>
            </a:custGeom>
            <a:ln w="9143">
              <a:solidFill>
                <a:srgbClr val="5D9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23645" y="800481"/>
            <a:ext cx="2890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Bệnh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viện</a:t>
            </a:r>
            <a:r>
              <a:rPr sz="18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Tâm</a:t>
            </a:r>
            <a:r>
              <a:rPr sz="18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Trí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Cao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Lãnh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59604" y="5045898"/>
            <a:ext cx="7294245" cy="1262380"/>
            <a:chOff x="2959604" y="5045898"/>
            <a:chExt cx="7294245" cy="126238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9604" y="5045898"/>
              <a:ext cx="7293871" cy="12620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6527" y="5271503"/>
              <a:ext cx="3236976" cy="9342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93136" y="5056631"/>
              <a:ext cx="7231380" cy="1199515"/>
            </a:xfrm>
            <a:custGeom>
              <a:avLst/>
              <a:gdLst/>
              <a:ahLst/>
              <a:cxnLst/>
              <a:rect l="l" t="t" r="r" b="b"/>
              <a:pathLst>
                <a:path w="7231380" h="1199514">
                  <a:moveTo>
                    <a:pt x="7031482" y="0"/>
                  </a:moveTo>
                  <a:lnTo>
                    <a:pt x="199897" y="0"/>
                  </a:lnTo>
                  <a:lnTo>
                    <a:pt x="154075" y="5281"/>
                  </a:lnTo>
                  <a:lnTo>
                    <a:pt x="112004" y="20324"/>
                  </a:lnTo>
                  <a:lnTo>
                    <a:pt x="74887" y="43927"/>
                  </a:lnTo>
                  <a:lnTo>
                    <a:pt x="43927" y="74887"/>
                  </a:lnTo>
                  <a:lnTo>
                    <a:pt x="20324" y="112004"/>
                  </a:lnTo>
                  <a:lnTo>
                    <a:pt x="5281" y="154075"/>
                  </a:lnTo>
                  <a:lnTo>
                    <a:pt x="0" y="199897"/>
                  </a:lnTo>
                  <a:lnTo>
                    <a:pt x="0" y="999489"/>
                  </a:lnTo>
                  <a:lnTo>
                    <a:pt x="5281" y="1045312"/>
                  </a:lnTo>
                  <a:lnTo>
                    <a:pt x="20324" y="1087383"/>
                  </a:lnTo>
                  <a:lnTo>
                    <a:pt x="43927" y="1124500"/>
                  </a:lnTo>
                  <a:lnTo>
                    <a:pt x="74887" y="1155460"/>
                  </a:lnTo>
                  <a:lnTo>
                    <a:pt x="112004" y="1179063"/>
                  </a:lnTo>
                  <a:lnTo>
                    <a:pt x="154075" y="1194106"/>
                  </a:lnTo>
                  <a:lnTo>
                    <a:pt x="199897" y="1199388"/>
                  </a:lnTo>
                  <a:lnTo>
                    <a:pt x="7031482" y="1199388"/>
                  </a:lnTo>
                  <a:lnTo>
                    <a:pt x="7077304" y="1194106"/>
                  </a:lnTo>
                  <a:lnTo>
                    <a:pt x="7119375" y="1179063"/>
                  </a:lnTo>
                  <a:lnTo>
                    <a:pt x="7156492" y="1155460"/>
                  </a:lnTo>
                  <a:lnTo>
                    <a:pt x="7187452" y="1124500"/>
                  </a:lnTo>
                  <a:lnTo>
                    <a:pt x="7211055" y="1087383"/>
                  </a:lnTo>
                  <a:lnTo>
                    <a:pt x="7226098" y="1045312"/>
                  </a:lnTo>
                  <a:lnTo>
                    <a:pt x="7231380" y="999489"/>
                  </a:lnTo>
                  <a:lnTo>
                    <a:pt x="7231380" y="199897"/>
                  </a:lnTo>
                  <a:lnTo>
                    <a:pt x="7226098" y="154075"/>
                  </a:lnTo>
                  <a:lnTo>
                    <a:pt x="7211055" y="112004"/>
                  </a:lnTo>
                  <a:lnTo>
                    <a:pt x="7187452" y="74887"/>
                  </a:lnTo>
                  <a:lnTo>
                    <a:pt x="7156492" y="43927"/>
                  </a:lnTo>
                  <a:lnTo>
                    <a:pt x="7119375" y="20324"/>
                  </a:lnTo>
                  <a:lnTo>
                    <a:pt x="7077304" y="5281"/>
                  </a:lnTo>
                  <a:lnTo>
                    <a:pt x="703148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61609" y="5386832"/>
            <a:ext cx="26943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TUẦN</a:t>
            </a:r>
            <a:r>
              <a:rPr sz="32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THỨ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vi-VN" sz="3200" b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36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59604" y="8357605"/>
            <a:ext cx="7294245" cy="1260475"/>
            <a:chOff x="2959604" y="8357605"/>
            <a:chExt cx="7294245" cy="126047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9604" y="8357605"/>
              <a:ext cx="7293871" cy="12603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3044" y="8625840"/>
              <a:ext cx="4125467" cy="82753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993136" y="8368284"/>
              <a:ext cx="7231380" cy="1198245"/>
            </a:xfrm>
            <a:custGeom>
              <a:avLst/>
              <a:gdLst/>
              <a:ahLst/>
              <a:cxnLst/>
              <a:rect l="l" t="t" r="r" b="b"/>
              <a:pathLst>
                <a:path w="7231380" h="1198245">
                  <a:moveTo>
                    <a:pt x="7031736" y="0"/>
                  </a:moveTo>
                  <a:lnTo>
                    <a:pt x="199644" y="0"/>
                  </a:lnTo>
                  <a:lnTo>
                    <a:pt x="153875" y="5274"/>
                  </a:lnTo>
                  <a:lnTo>
                    <a:pt x="111856" y="20296"/>
                  </a:lnTo>
                  <a:lnTo>
                    <a:pt x="74787" y="43867"/>
                  </a:lnTo>
                  <a:lnTo>
                    <a:pt x="43867" y="74787"/>
                  </a:lnTo>
                  <a:lnTo>
                    <a:pt x="20296" y="111856"/>
                  </a:lnTo>
                  <a:lnTo>
                    <a:pt x="5274" y="153875"/>
                  </a:lnTo>
                  <a:lnTo>
                    <a:pt x="0" y="199644"/>
                  </a:lnTo>
                  <a:lnTo>
                    <a:pt x="0" y="998220"/>
                  </a:lnTo>
                  <a:lnTo>
                    <a:pt x="5274" y="1043988"/>
                  </a:lnTo>
                  <a:lnTo>
                    <a:pt x="20296" y="1086007"/>
                  </a:lnTo>
                  <a:lnTo>
                    <a:pt x="43867" y="1123076"/>
                  </a:lnTo>
                  <a:lnTo>
                    <a:pt x="74787" y="1153996"/>
                  </a:lnTo>
                  <a:lnTo>
                    <a:pt x="111856" y="1177567"/>
                  </a:lnTo>
                  <a:lnTo>
                    <a:pt x="153875" y="1192589"/>
                  </a:lnTo>
                  <a:lnTo>
                    <a:pt x="199644" y="1197864"/>
                  </a:lnTo>
                  <a:lnTo>
                    <a:pt x="7031736" y="1197864"/>
                  </a:lnTo>
                  <a:lnTo>
                    <a:pt x="7077504" y="1192589"/>
                  </a:lnTo>
                  <a:lnTo>
                    <a:pt x="7119523" y="1177567"/>
                  </a:lnTo>
                  <a:lnTo>
                    <a:pt x="7156592" y="1153996"/>
                  </a:lnTo>
                  <a:lnTo>
                    <a:pt x="7187512" y="1123076"/>
                  </a:lnTo>
                  <a:lnTo>
                    <a:pt x="7211083" y="1086007"/>
                  </a:lnTo>
                  <a:lnTo>
                    <a:pt x="7226105" y="1043988"/>
                  </a:lnTo>
                  <a:lnTo>
                    <a:pt x="7231380" y="998220"/>
                  </a:lnTo>
                  <a:lnTo>
                    <a:pt x="7231380" y="199644"/>
                  </a:lnTo>
                  <a:lnTo>
                    <a:pt x="7226105" y="153875"/>
                  </a:lnTo>
                  <a:lnTo>
                    <a:pt x="7211083" y="111856"/>
                  </a:lnTo>
                  <a:lnTo>
                    <a:pt x="7187512" y="74787"/>
                  </a:lnTo>
                  <a:lnTo>
                    <a:pt x="7156592" y="43867"/>
                  </a:lnTo>
                  <a:lnTo>
                    <a:pt x="7119523" y="20296"/>
                  </a:lnTo>
                  <a:lnTo>
                    <a:pt x="7077504" y="5274"/>
                  </a:lnTo>
                  <a:lnTo>
                    <a:pt x="703173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87646" y="8730488"/>
            <a:ext cx="3644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Trình</a:t>
            </a:r>
            <a:r>
              <a:rPr sz="28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bày:</a:t>
            </a:r>
            <a:r>
              <a:rPr sz="2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Khoa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HSCC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18050" y="1124597"/>
            <a:ext cx="313055" cy="40640"/>
          </a:xfrm>
          <a:custGeom>
            <a:avLst/>
            <a:gdLst/>
            <a:ahLst/>
            <a:cxnLst/>
            <a:rect l="l" t="t" r="r" b="b"/>
            <a:pathLst>
              <a:path w="313054" h="40640">
                <a:moveTo>
                  <a:pt x="27190" y="1092"/>
                </a:moveTo>
                <a:lnTo>
                  <a:pt x="21475" y="1092"/>
                </a:lnTo>
                <a:lnTo>
                  <a:pt x="21475" y="18567"/>
                </a:lnTo>
                <a:lnTo>
                  <a:pt x="5245" y="18567"/>
                </a:lnTo>
                <a:lnTo>
                  <a:pt x="5245" y="1092"/>
                </a:lnTo>
                <a:lnTo>
                  <a:pt x="0" y="1092"/>
                </a:lnTo>
                <a:lnTo>
                  <a:pt x="0" y="39319"/>
                </a:lnTo>
                <a:lnTo>
                  <a:pt x="5245" y="39319"/>
                </a:lnTo>
                <a:lnTo>
                  <a:pt x="5245" y="20751"/>
                </a:lnTo>
                <a:lnTo>
                  <a:pt x="21475" y="20751"/>
                </a:lnTo>
                <a:lnTo>
                  <a:pt x="21475" y="39319"/>
                </a:lnTo>
                <a:lnTo>
                  <a:pt x="27190" y="39319"/>
                </a:lnTo>
                <a:lnTo>
                  <a:pt x="27190" y="1092"/>
                </a:lnTo>
                <a:close/>
              </a:path>
              <a:path w="313054" h="40640">
                <a:moveTo>
                  <a:pt x="57721" y="1092"/>
                </a:moveTo>
                <a:lnTo>
                  <a:pt x="35306" y="1092"/>
                </a:lnTo>
                <a:lnTo>
                  <a:pt x="35306" y="39319"/>
                </a:lnTo>
                <a:lnTo>
                  <a:pt x="57721" y="39319"/>
                </a:lnTo>
                <a:lnTo>
                  <a:pt x="57721" y="36588"/>
                </a:lnTo>
                <a:lnTo>
                  <a:pt x="40551" y="36588"/>
                </a:lnTo>
                <a:lnTo>
                  <a:pt x="40551" y="19659"/>
                </a:lnTo>
                <a:lnTo>
                  <a:pt x="52006" y="19659"/>
                </a:lnTo>
                <a:lnTo>
                  <a:pt x="52006" y="16929"/>
                </a:lnTo>
                <a:lnTo>
                  <a:pt x="40551" y="16929"/>
                </a:lnTo>
                <a:lnTo>
                  <a:pt x="40551" y="3276"/>
                </a:lnTo>
                <a:lnTo>
                  <a:pt x="57721" y="3276"/>
                </a:lnTo>
                <a:lnTo>
                  <a:pt x="57721" y="1092"/>
                </a:lnTo>
                <a:close/>
              </a:path>
              <a:path w="313054" h="40640">
                <a:moveTo>
                  <a:pt x="92075" y="39319"/>
                </a:moveTo>
                <a:lnTo>
                  <a:pt x="86982" y="26212"/>
                </a:lnTo>
                <a:lnTo>
                  <a:pt x="86144" y="24028"/>
                </a:lnTo>
                <a:lnTo>
                  <a:pt x="80619" y="9817"/>
                </a:lnTo>
                <a:lnTo>
                  <a:pt x="80619" y="24028"/>
                </a:lnTo>
                <a:lnTo>
                  <a:pt x="68707" y="24028"/>
                </a:lnTo>
                <a:lnTo>
                  <a:pt x="74904" y="8737"/>
                </a:lnTo>
                <a:lnTo>
                  <a:pt x="80619" y="24028"/>
                </a:lnTo>
                <a:lnTo>
                  <a:pt x="80619" y="9817"/>
                </a:lnTo>
                <a:lnTo>
                  <a:pt x="80200" y="8737"/>
                </a:lnTo>
                <a:lnTo>
                  <a:pt x="76809" y="0"/>
                </a:lnTo>
                <a:lnTo>
                  <a:pt x="75374" y="0"/>
                </a:lnTo>
                <a:lnTo>
                  <a:pt x="60121" y="39319"/>
                </a:lnTo>
                <a:lnTo>
                  <a:pt x="62496" y="39319"/>
                </a:lnTo>
                <a:lnTo>
                  <a:pt x="67741" y="26212"/>
                </a:lnTo>
                <a:lnTo>
                  <a:pt x="81584" y="26212"/>
                </a:lnTo>
                <a:lnTo>
                  <a:pt x="86360" y="39319"/>
                </a:lnTo>
                <a:lnTo>
                  <a:pt x="92075" y="39319"/>
                </a:lnTo>
                <a:close/>
              </a:path>
              <a:path w="313054" h="40640">
                <a:moveTo>
                  <a:pt x="118313" y="36588"/>
                </a:moveTo>
                <a:lnTo>
                  <a:pt x="101612" y="36588"/>
                </a:lnTo>
                <a:lnTo>
                  <a:pt x="101612" y="1092"/>
                </a:lnTo>
                <a:lnTo>
                  <a:pt x="96367" y="1092"/>
                </a:lnTo>
                <a:lnTo>
                  <a:pt x="96367" y="39319"/>
                </a:lnTo>
                <a:lnTo>
                  <a:pt x="118313" y="39319"/>
                </a:lnTo>
                <a:lnTo>
                  <a:pt x="118313" y="36588"/>
                </a:lnTo>
                <a:close/>
              </a:path>
              <a:path w="313054" h="40640">
                <a:moveTo>
                  <a:pt x="148374" y="1092"/>
                </a:moveTo>
                <a:lnTo>
                  <a:pt x="119265" y="1092"/>
                </a:lnTo>
                <a:lnTo>
                  <a:pt x="119265" y="3276"/>
                </a:lnTo>
                <a:lnTo>
                  <a:pt x="131203" y="3276"/>
                </a:lnTo>
                <a:lnTo>
                  <a:pt x="131203" y="39319"/>
                </a:lnTo>
                <a:lnTo>
                  <a:pt x="136918" y="39319"/>
                </a:lnTo>
                <a:lnTo>
                  <a:pt x="136918" y="3276"/>
                </a:lnTo>
                <a:lnTo>
                  <a:pt x="148374" y="3276"/>
                </a:lnTo>
                <a:lnTo>
                  <a:pt x="148374" y="1092"/>
                </a:lnTo>
                <a:close/>
              </a:path>
              <a:path w="313054" h="40640">
                <a:moveTo>
                  <a:pt x="180809" y="1092"/>
                </a:moveTo>
                <a:lnTo>
                  <a:pt x="175082" y="1092"/>
                </a:lnTo>
                <a:lnTo>
                  <a:pt x="175082" y="18567"/>
                </a:lnTo>
                <a:lnTo>
                  <a:pt x="158864" y="18567"/>
                </a:lnTo>
                <a:lnTo>
                  <a:pt x="158864" y="1092"/>
                </a:lnTo>
                <a:lnTo>
                  <a:pt x="153619" y="1092"/>
                </a:lnTo>
                <a:lnTo>
                  <a:pt x="153619" y="39319"/>
                </a:lnTo>
                <a:lnTo>
                  <a:pt x="158864" y="39319"/>
                </a:lnTo>
                <a:lnTo>
                  <a:pt x="158864" y="20751"/>
                </a:lnTo>
                <a:lnTo>
                  <a:pt x="175082" y="20751"/>
                </a:lnTo>
                <a:lnTo>
                  <a:pt x="175082" y="39319"/>
                </a:lnTo>
                <a:lnTo>
                  <a:pt x="180809" y="39319"/>
                </a:lnTo>
                <a:lnTo>
                  <a:pt x="180809" y="1092"/>
                </a:lnTo>
                <a:close/>
              </a:path>
              <a:path w="313054" h="40640">
                <a:moveTo>
                  <a:pt x="219925" y="9829"/>
                </a:moveTo>
                <a:lnTo>
                  <a:pt x="218973" y="8737"/>
                </a:lnTo>
                <a:lnTo>
                  <a:pt x="218503" y="7645"/>
                </a:lnTo>
                <a:lnTo>
                  <a:pt x="217538" y="6007"/>
                </a:lnTo>
                <a:lnTo>
                  <a:pt x="215633" y="3822"/>
                </a:lnTo>
                <a:lnTo>
                  <a:pt x="214210" y="3276"/>
                </a:lnTo>
                <a:lnTo>
                  <a:pt x="213245" y="2184"/>
                </a:lnTo>
                <a:lnTo>
                  <a:pt x="208953" y="546"/>
                </a:lnTo>
                <a:lnTo>
                  <a:pt x="207048" y="0"/>
                </a:lnTo>
                <a:lnTo>
                  <a:pt x="201803" y="0"/>
                </a:lnTo>
                <a:lnTo>
                  <a:pt x="198932" y="1092"/>
                </a:lnTo>
                <a:lnTo>
                  <a:pt x="197510" y="2184"/>
                </a:lnTo>
                <a:lnTo>
                  <a:pt x="196075" y="2730"/>
                </a:lnTo>
                <a:lnTo>
                  <a:pt x="193217" y="4914"/>
                </a:lnTo>
                <a:lnTo>
                  <a:pt x="191300" y="7099"/>
                </a:lnTo>
                <a:lnTo>
                  <a:pt x="190347" y="8737"/>
                </a:lnTo>
                <a:lnTo>
                  <a:pt x="189877" y="10375"/>
                </a:lnTo>
                <a:lnTo>
                  <a:pt x="188925" y="11468"/>
                </a:lnTo>
                <a:lnTo>
                  <a:pt x="187972" y="14744"/>
                </a:lnTo>
                <a:lnTo>
                  <a:pt x="187490" y="16929"/>
                </a:lnTo>
                <a:lnTo>
                  <a:pt x="187490" y="24028"/>
                </a:lnTo>
                <a:lnTo>
                  <a:pt x="194640" y="36588"/>
                </a:lnTo>
                <a:lnTo>
                  <a:pt x="195592" y="37680"/>
                </a:lnTo>
                <a:lnTo>
                  <a:pt x="198462" y="38773"/>
                </a:lnTo>
                <a:lnTo>
                  <a:pt x="200367" y="39319"/>
                </a:lnTo>
                <a:lnTo>
                  <a:pt x="203225" y="40411"/>
                </a:lnTo>
                <a:lnTo>
                  <a:pt x="207048" y="40411"/>
                </a:lnTo>
                <a:lnTo>
                  <a:pt x="208953" y="39865"/>
                </a:lnTo>
                <a:lnTo>
                  <a:pt x="213245" y="38227"/>
                </a:lnTo>
                <a:lnTo>
                  <a:pt x="214210" y="37134"/>
                </a:lnTo>
                <a:lnTo>
                  <a:pt x="215633" y="36042"/>
                </a:lnTo>
                <a:lnTo>
                  <a:pt x="216585" y="35496"/>
                </a:lnTo>
                <a:lnTo>
                  <a:pt x="217538" y="33858"/>
                </a:lnTo>
                <a:lnTo>
                  <a:pt x="218503" y="32766"/>
                </a:lnTo>
                <a:lnTo>
                  <a:pt x="218973" y="31673"/>
                </a:lnTo>
                <a:lnTo>
                  <a:pt x="219925" y="30581"/>
                </a:lnTo>
                <a:lnTo>
                  <a:pt x="217538" y="28397"/>
                </a:lnTo>
                <a:lnTo>
                  <a:pt x="216585" y="30581"/>
                </a:lnTo>
                <a:lnTo>
                  <a:pt x="215633" y="31673"/>
                </a:lnTo>
                <a:lnTo>
                  <a:pt x="215163" y="32766"/>
                </a:lnTo>
                <a:lnTo>
                  <a:pt x="214210" y="33858"/>
                </a:lnTo>
                <a:lnTo>
                  <a:pt x="213245" y="34404"/>
                </a:lnTo>
                <a:lnTo>
                  <a:pt x="212293" y="35496"/>
                </a:lnTo>
                <a:lnTo>
                  <a:pt x="208483" y="37680"/>
                </a:lnTo>
                <a:lnTo>
                  <a:pt x="205143" y="37680"/>
                </a:lnTo>
                <a:lnTo>
                  <a:pt x="203708" y="37134"/>
                </a:lnTo>
                <a:lnTo>
                  <a:pt x="201803" y="36042"/>
                </a:lnTo>
                <a:lnTo>
                  <a:pt x="200367" y="35496"/>
                </a:lnTo>
                <a:lnTo>
                  <a:pt x="198932" y="34404"/>
                </a:lnTo>
                <a:lnTo>
                  <a:pt x="196557" y="31673"/>
                </a:lnTo>
                <a:lnTo>
                  <a:pt x="194640" y="27305"/>
                </a:lnTo>
                <a:lnTo>
                  <a:pt x="193687" y="22936"/>
                </a:lnTo>
                <a:lnTo>
                  <a:pt x="193687" y="20205"/>
                </a:lnTo>
                <a:lnTo>
                  <a:pt x="193687" y="17475"/>
                </a:lnTo>
                <a:lnTo>
                  <a:pt x="203708" y="3276"/>
                </a:lnTo>
                <a:lnTo>
                  <a:pt x="205143" y="2730"/>
                </a:lnTo>
                <a:lnTo>
                  <a:pt x="209435" y="2730"/>
                </a:lnTo>
                <a:lnTo>
                  <a:pt x="211340" y="3276"/>
                </a:lnTo>
                <a:lnTo>
                  <a:pt x="212775" y="4914"/>
                </a:lnTo>
                <a:lnTo>
                  <a:pt x="214680" y="6553"/>
                </a:lnTo>
                <a:lnTo>
                  <a:pt x="216115" y="8737"/>
                </a:lnTo>
                <a:lnTo>
                  <a:pt x="217538" y="12014"/>
                </a:lnTo>
                <a:lnTo>
                  <a:pt x="219925" y="9829"/>
                </a:lnTo>
                <a:close/>
              </a:path>
              <a:path w="313054" h="40640">
                <a:moveTo>
                  <a:pt x="254774" y="39319"/>
                </a:moveTo>
                <a:lnTo>
                  <a:pt x="249682" y="26212"/>
                </a:lnTo>
                <a:lnTo>
                  <a:pt x="248831" y="24028"/>
                </a:lnTo>
                <a:lnTo>
                  <a:pt x="243306" y="9817"/>
                </a:lnTo>
                <a:lnTo>
                  <a:pt x="243306" y="24028"/>
                </a:lnTo>
                <a:lnTo>
                  <a:pt x="231381" y="24028"/>
                </a:lnTo>
                <a:lnTo>
                  <a:pt x="237578" y="8737"/>
                </a:lnTo>
                <a:lnTo>
                  <a:pt x="243306" y="24028"/>
                </a:lnTo>
                <a:lnTo>
                  <a:pt x="243306" y="9817"/>
                </a:lnTo>
                <a:lnTo>
                  <a:pt x="242887" y="8737"/>
                </a:lnTo>
                <a:lnTo>
                  <a:pt x="239483" y="0"/>
                </a:lnTo>
                <a:lnTo>
                  <a:pt x="238061" y="0"/>
                </a:lnTo>
                <a:lnTo>
                  <a:pt x="222796" y="39319"/>
                </a:lnTo>
                <a:lnTo>
                  <a:pt x="225171" y="39319"/>
                </a:lnTo>
                <a:lnTo>
                  <a:pt x="230428" y="26212"/>
                </a:lnTo>
                <a:lnTo>
                  <a:pt x="244259" y="26212"/>
                </a:lnTo>
                <a:lnTo>
                  <a:pt x="249504" y="39319"/>
                </a:lnTo>
                <a:lnTo>
                  <a:pt x="254774" y="39319"/>
                </a:lnTo>
                <a:close/>
              </a:path>
              <a:path w="313054" h="40640">
                <a:moveTo>
                  <a:pt x="285750" y="39319"/>
                </a:moveTo>
                <a:lnTo>
                  <a:pt x="274637" y="21297"/>
                </a:lnTo>
                <a:lnTo>
                  <a:pt x="274294" y="20751"/>
                </a:lnTo>
                <a:lnTo>
                  <a:pt x="277164" y="19113"/>
                </a:lnTo>
                <a:lnTo>
                  <a:pt x="279069" y="18021"/>
                </a:lnTo>
                <a:lnTo>
                  <a:pt x="280022" y="16929"/>
                </a:lnTo>
                <a:lnTo>
                  <a:pt x="280530" y="16383"/>
                </a:lnTo>
                <a:lnTo>
                  <a:pt x="280974" y="15290"/>
                </a:lnTo>
                <a:lnTo>
                  <a:pt x="281482" y="14198"/>
                </a:lnTo>
                <a:lnTo>
                  <a:pt x="281927" y="13106"/>
                </a:lnTo>
                <a:lnTo>
                  <a:pt x="281927" y="8191"/>
                </a:lnTo>
                <a:lnTo>
                  <a:pt x="281482" y="7099"/>
                </a:lnTo>
                <a:lnTo>
                  <a:pt x="280974" y="5461"/>
                </a:lnTo>
                <a:lnTo>
                  <a:pt x="280022" y="4368"/>
                </a:lnTo>
                <a:lnTo>
                  <a:pt x="279069" y="3822"/>
                </a:lnTo>
                <a:lnTo>
                  <a:pt x="278587" y="3276"/>
                </a:lnTo>
                <a:lnTo>
                  <a:pt x="278117" y="2730"/>
                </a:lnTo>
                <a:lnTo>
                  <a:pt x="276212" y="2006"/>
                </a:lnTo>
                <a:lnTo>
                  <a:pt x="276212" y="8737"/>
                </a:lnTo>
                <a:lnTo>
                  <a:pt x="276212" y="12560"/>
                </a:lnTo>
                <a:lnTo>
                  <a:pt x="275767" y="13652"/>
                </a:lnTo>
                <a:lnTo>
                  <a:pt x="275767" y="14744"/>
                </a:lnTo>
                <a:lnTo>
                  <a:pt x="275247" y="15290"/>
                </a:lnTo>
                <a:lnTo>
                  <a:pt x="274294" y="16383"/>
                </a:lnTo>
                <a:lnTo>
                  <a:pt x="273850" y="16929"/>
                </a:lnTo>
                <a:lnTo>
                  <a:pt x="272897" y="18021"/>
                </a:lnTo>
                <a:lnTo>
                  <a:pt x="271945" y="18567"/>
                </a:lnTo>
                <a:lnTo>
                  <a:pt x="270992" y="18567"/>
                </a:lnTo>
                <a:lnTo>
                  <a:pt x="270040" y="19113"/>
                </a:lnTo>
                <a:lnTo>
                  <a:pt x="264756" y="19113"/>
                </a:lnTo>
                <a:lnTo>
                  <a:pt x="264756" y="3276"/>
                </a:lnTo>
                <a:lnTo>
                  <a:pt x="271437" y="3276"/>
                </a:lnTo>
                <a:lnTo>
                  <a:pt x="271945" y="3822"/>
                </a:lnTo>
                <a:lnTo>
                  <a:pt x="273850" y="4914"/>
                </a:lnTo>
                <a:lnTo>
                  <a:pt x="274294" y="5461"/>
                </a:lnTo>
                <a:lnTo>
                  <a:pt x="274802" y="6007"/>
                </a:lnTo>
                <a:lnTo>
                  <a:pt x="275247" y="7099"/>
                </a:lnTo>
                <a:lnTo>
                  <a:pt x="275767" y="8191"/>
                </a:lnTo>
                <a:lnTo>
                  <a:pt x="276212" y="8737"/>
                </a:lnTo>
                <a:lnTo>
                  <a:pt x="276212" y="2006"/>
                </a:lnTo>
                <a:lnTo>
                  <a:pt x="273850" y="1092"/>
                </a:lnTo>
                <a:lnTo>
                  <a:pt x="259041" y="1092"/>
                </a:lnTo>
                <a:lnTo>
                  <a:pt x="259041" y="39319"/>
                </a:lnTo>
                <a:lnTo>
                  <a:pt x="264756" y="39319"/>
                </a:lnTo>
                <a:lnTo>
                  <a:pt x="264756" y="21297"/>
                </a:lnTo>
                <a:lnTo>
                  <a:pt x="268579" y="21297"/>
                </a:lnTo>
                <a:lnTo>
                  <a:pt x="279577" y="39319"/>
                </a:lnTo>
                <a:lnTo>
                  <a:pt x="285750" y="39319"/>
                </a:lnTo>
                <a:close/>
              </a:path>
              <a:path w="313054" h="40640">
                <a:moveTo>
                  <a:pt x="312458" y="1092"/>
                </a:moveTo>
                <a:lnTo>
                  <a:pt x="290068" y="1092"/>
                </a:lnTo>
                <a:lnTo>
                  <a:pt x="290068" y="39319"/>
                </a:lnTo>
                <a:lnTo>
                  <a:pt x="312458" y="39319"/>
                </a:lnTo>
                <a:lnTo>
                  <a:pt x="312458" y="36588"/>
                </a:lnTo>
                <a:lnTo>
                  <a:pt x="295287" y="36588"/>
                </a:lnTo>
                <a:lnTo>
                  <a:pt x="295287" y="19659"/>
                </a:lnTo>
                <a:lnTo>
                  <a:pt x="306730" y="19659"/>
                </a:lnTo>
                <a:lnTo>
                  <a:pt x="306730" y="16929"/>
                </a:lnTo>
                <a:lnTo>
                  <a:pt x="295287" y="16929"/>
                </a:lnTo>
                <a:lnTo>
                  <a:pt x="295287" y="3276"/>
                </a:lnTo>
                <a:lnTo>
                  <a:pt x="312458" y="3276"/>
                </a:lnTo>
                <a:lnTo>
                  <a:pt x="312458" y="1092"/>
                </a:lnTo>
                <a:close/>
              </a:path>
            </a:pathLst>
          </a:custGeom>
          <a:solidFill>
            <a:srgbClr val="099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832592" y="1660945"/>
            <a:ext cx="1082040" cy="147955"/>
            <a:chOff x="10832592" y="1660945"/>
            <a:chExt cx="1082040" cy="147955"/>
          </a:xfrm>
        </p:grpSpPr>
        <p:sp>
          <p:nvSpPr>
            <p:cNvPr id="4" name="object 4"/>
            <p:cNvSpPr/>
            <p:nvPr/>
          </p:nvSpPr>
          <p:spPr>
            <a:xfrm>
              <a:off x="10832592" y="1674602"/>
              <a:ext cx="87630" cy="99695"/>
            </a:xfrm>
            <a:custGeom>
              <a:avLst/>
              <a:gdLst/>
              <a:ahLst/>
              <a:cxnLst/>
              <a:rect l="l" t="t" r="r" b="b"/>
              <a:pathLst>
                <a:path w="87629" h="99694">
                  <a:moveTo>
                    <a:pt x="45798" y="0"/>
                  </a:moveTo>
                  <a:lnTo>
                    <a:pt x="42458" y="0"/>
                  </a:lnTo>
                  <a:lnTo>
                    <a:pt x="0" y="99406"/>
                  </a:lnTo>
                  <a:lnTo>
                    <a:pt x="7155" y="99406"/>
                  </a:lnTo>
                  <a:lnTo>
                    <a:pt x="20990" y="67181"/>
                  </a:lnTo>
                  <a:lnTo>
                    <a:pt x="73849" y="67181"/>
                  </a:lnTo>
                  <a:lnTo>
                    <a:pt x="71112" y="60626"/>
                  </a:lnTo>
                  <a:lnTo>
                    <a:pt x="23853" y="60626"/>
                  </a:lnTo>
                  <a:lnTo>
                    <a:pt x="40073" y="22392"/>
                  </a:lnTo>
                  <a:lnTo>
                    <a:pt x="55148" y="22392"/>
                  </a:lnTo>
                  <a:lnTo>
                    <a:pt x="45798" y="0"/>
                  </a:lnTo>
                  <a:close/>
                </a:path>
                <a:path w="87629" h="99694">
                  <a:moveTo>
                    <a:pt x="73849" y="67181"/>
                  </a:moveTo>
                  <a:lnTo>
                    <a:pt x="58678" y="67181"/>
                  </a:lnTo>
                  <a:lnTo>
                    <a:pt x="72513" y="99406"/>
                  </a:lnTo>
                  <a:lnTo>
                    <a:pt x="87304" y="99406"/>
                  </a:lnTo>
                  <a:lnTo>
                    <a:pt x="73849" y="67181"/>
                  </a:lnTo>
                  <a:close/>
                </a:path>
                <a:path w="87629" h="99694">
                  <a:moveTo>
                    <a:pt x="55148" y="22392"/>
                  </a:moveTo>
                  <a:lnTo>
                    <a:pt x="40073" y="22392"/>
                  </a:lnTo>
                  <a:lnTo>
                    <a:pt x="56293" y="60626"/>
                  </a:lnTo>
                  <a:lnTo>
                    <a:pt x="71112" y="60626"/>
                  </a:lnTo>
                  <a:lnTo>
                    <a:pt x="55148" y="22392"/>
                  </a:lnTo>
                  <a:close/>
                </a:path>
              </a:pathLst>
            </a:custGeom>
            <a:solidFill>
              <a:srgbClr val="099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9489" y="1660945"/>
              <a:ext cx="954606" cy="14747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1129323" y="952515"/>
            <a:ext cx="490220" cy="123825"/>
            <a:chOff x="11129323" y="952515"/>
            <a:chExt cx="490220" cy="1238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9323" y="954879"/>
              <a:ext cx="223747" cy="1183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8832" y="955281"/>
              <a:ext cx="115431" cy="1179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15757" y="952515"/>
              <a:ext cx="103527" cy="12346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922041" y="640138"/>
            <a:ext cx="906780" cy="835660"/>
            <a:chOff x="10922041" y="640138"/>
            <a:chExt cx="906780" cy="835660"/>
          </a:xfrm>
        </p:grpSpPr>
        <p:sp>
          <p:nvSpPr>
            <p:cNvPr id="11" name="object 11"/>
            <p:cNvSpPr/>
            <p:nvPr/>
          </p:nvSpPr>
          <p:spPr>
            <a:xfrm>
              <a:off x="11152222" y="80946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476" y="0"/>
                  </a:moveTo>
                  <a:lnTo>
                    <a:pt x="0" y="509"/>
                  </a:lnTo>
                  <a:lnTo>
                    <a:pt x="0" y="1091"/>
                  </a:lnTo>
                  <a:lnTo>
                    <a:pt x="476" y="509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22041" y="640138"/>
              <a:ext cx="453390" cy="514984"/>
            </a:xfrm>
            <a:custGeom>
              <a:avLst/>
              <a:gdLst/>
              <a:ahLst/>
              <a:cxnLst/>
              <a:rect l="l" t="t" r="r" b="b"/>
              <a:pathLst>
                <a:path w="453390" h="514984">
                  <a:moveTo>
                    <a:pt x="241694" y="0"/>
                  </a:moveTo>
                  <a:lnTo>
                    <a:pt x="168141" y="0"/>
                  </a:lnTo>
                  <a:lnTo>
                    <a:pt x="129329" y="12707"/>
                  </a:lnTo>
                  <a:lnTo>
                    <a:pt x="92998" y="34189"/>
                  </a:lnTo>
                  <a:lnTo>
                    <a:pt x="60346" y="64426"/>
                  </a:lnTo>
                  <a:lnTo>
                    <a:pt x="33643" y="101987"/>
                  </a:lnTo>
                  <a:lnTo>
                    <a:pt x="14699" y="143707"/>
                  </a:lnTo>
                  <a:lnTo>
                    <a:pt x="3492" y="188216"/>
                  </a:lnTo>
                  <a:lnTo>
                    <a:pt x="0" y="234146"/>
                  </a:lnTo>
                  <a:lnTo>
                    <a:pt x="4200" y="280127"/>
                  </a:lnTo>
                  <a:lnTo>
                    <a:pt x="16070" y="324790"/>
                  </a:lnTo>
                  <a:lnTo>
                    <a:pt x="35588" y="366766"/>
                  </a:lnTo>
                  <a:lnTo>
                    <a:pt x="62731" y="404685"/>
                  </a:lnTo>
                  <a:lnTo>
                    <a:pt x="158621" y="514487"/>
                  </a:lnTo>
                  <a:lnTo>
                    <a:pt x="207758" y="458229"/>
                  </a:lnTo>
                  <a:lnTo>
                    <a:pt x="111868" y="348412"/>
                  </a:lnTo>
                  <a:lnTo>
                    <a:pt x="111868" y="348995"/>
                  </a:lnTo>
                  <a:lnTo>
                    <a:pt x="83960" y="303872"/>
                  </a:lnTo>
                  <a:lnTo>
                    <a:pt x="71080" y="252710"/>
                  </a:lnTo>
                  <a:lnTo>
                    <a:pt x="73227" y="200114"/>
                  </a:lnTo>
                  <a:lnTo>
                    <a:pt x="90400" y="150692"/>
                  </a:lnTo>
                  <a:lnTo>
                    <a:pt x="90490" y="163129"/>
                  </a:lnTo>
                  <a:lnTo>
                    <a:pt x="92907" y="175389"/>
                  </a:lnTo>
                  <a:lnTo>
                    <a:pt x="97649" y="186912"/>
                  </a:lnTo>
                  <a:lnTo>
                    <a:pt x="104714" y="197137"/>
                  </a:lnTo>
                  <a:lnTo>
                    <a:pt x="121322" y="209750"/>
                  </a:lnTo>
                  <a:lnTo>
                    <a:pt x="140256" y="213954"/>
                  </a:lnTo>
                  <a:lnTo>
                    <a:pt x="159189" y="209750"/>
                  </a:lnTo>
                  <a:lnTo>
                    <a:pt x="175797" y="197137"/>
                  </a:lnTo>
                  <a:lnTo>
                    <a:pt x="186800" y="178145"/>
                  </a:lnTo>
                  <a:lnTo>
                    <a:pt x="190468" y="156470"/>
                  </a:lnTo>
                  <a:lnTo>
                    <a:pt x="186800" y="134782"/>
                  </a:lnTo>
                  <a:lnTo>
                    <a:pt x="157014" y="101981"/>
                  </a:lnTo>
                  <a:lnTo>
                    <a:pt x="135722" y="98860"/>
                  </a:lnTo>
                  <a:lnTo>
                    <a:pt x="178608" y="79269"/>
                  </a:lnTo>
                  <a:lnTo>
                    <a:pt x="224400" y="76993"/>
                  </a:lnTo>
                  <a:lnTo>
                    <a:pt x="269029" y="91929"/>
                  </a:lnTo>
                  <a:lnTo>
                    <a:pt x="308424" y="123975"/>
                  </a:lnTo>
                  <a:lnTo>
                    <a:pt x="403837" y="233173"/>
                  </a:lnTo>
                  <a:lnTo>
                    <a:pt x="452974" y="176972"/>
                  </a:lnTo>
                  <a:lnTo>
                    <a:pt x="357561" y="67702"/>
                  </a:lnTo>
                  <a:lnTo>
                    <a:pt x="324283" y="36645"/>
                  </a:lnTo>
                  <a:lnTo>
                    <a:pt x="287506" y="14345"/>
                  </a:lnTo>
                  <a:lnTo>
                    <a:pt x="248425" y="801"/>
                  </a:lnTo>
                  <a:lnTo>
                    <a:pt x="241694" y="0"/>
                  </a:lnTo>
                  <a:close/>
                </a:path>
              </a:pathLst>
            </a:custGeom>
            <a:solidFill>
              <a:srgbClr val="4BC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75015" y="640138"/>
              <a:ext cx="453390" cy="514984"/>
            </a:xfrm>
            <a:custGeom>
              <a:avLst/>
              <a:gdLst/>
              <a:ahLst/>
              <a:cxnLst/>
              <a:rect l="l" t="t" r="r" b="b"/>
              <a:pathLst>
                <a:path w="453390" h="514984">
                  <a:moveTo>
                    <a:pt x="284986" y="0"/>
                  </a:moveTo>
                  <a:lnTo>
                    <a:pt x="211438" y="0"/>
                  </a:lnTo>
                  <a:lnTo>
                    <a:pt x="204711" y="801"/>
                  </a:lnTo>
                  <a:lnTo>
                    <a:pt x="165698" y="14345"/>
                  </a:lnTo>
                  <a:lnTo>
                    <a:pt x="129032" y="36645"/>
                  </a:lnTo>
                  <a:lnTo>
                    <a:pt x="95908" y="67702"/>
                  </a:lnTo>
                  <a:lnTo>
                    <a:pt x="0" y="176972"/>
                  </a:lnTo>
                  <a:lnTo>
                    <a:pt x="49137" y="233173"/>
                  </a:lnTo>
                  <a:lnTo>
                    <a:pt x="145001" y="123975"/>
                  </a:lnTo>
                  <a:lnTo>
                    <a:pt x="184338" y="91929"/>
                  </a:lnTo>
                  <a:lnTo>
                    <a:pt x="228855" y="76993"/>
                  </a:lnTo>
                  <a:lnTo>
                    <a:pt x="274624" y="79269"/>
                  </a:lnTo>
                  <a:lnTo>
                    <a:pt x="317716" y="98860"/>
                  </a:lnTo>
                  <a:lnTo>
                    <a:pt x="306958" y="99031"/>
                  </a:lnTo>
                  <a:lnTo>
                    <a:pt x="296421" y="101981"/>
                  </a:lnTo>
                  <a:lnTo>
                    <a:pt x="286516" y="107592"/>
                  </a:lnTo>
                  <a:lnTo>
                    <a:pt x="277653" y="115749"/>
                  </a:lnTo>
                  <a:lnTo>
                    <a:pt x="266386" y="134782"/>
                  </a:lnTo>
                  <a:lnTo>
                    <a:pt x="262630" y="156470"/>
                  </a:lnTo>
                  <a:lnTo>
                    <a:pt x="266386" y="178145"/>
                  </a:lnTo>
                  <a:lnTo>
                    <a:pt x="277653" y="197137"/>
                  </a:lnTo>
                  <a:lnTo>
                    <a:pt x="294181" y="209750"/>
                  </a:lnTo>
                  <a:lnTo>
                    <a:pt x="313010" y="213954"/>
                  </a:lnTo>
                  <a:lnTo>
                    <a:pt x="331935" y="209750"/>
                  </a:lnTo>
                  <a:lnTo>
                    <a:pt x="360529" y="175580"/>
                  </a:lnTo>
                  <a:lnTo>
                    <a:pt x="363057" y="150692"/>
                  </a:lnTo>
                  <a:lnTo>
                    <a:pt x="380213" y="200114"/>
                  </a:lnTo>
                  <a:lnTo>
                    <a:pt x="382357" y="252710"/>
                  </a:lnTo>
                  <a:lnTo>
                    <a:pt x="369478" y="303872"/>
                  </a:lnTo>
                  <a:lnTo>
                    <a:pt x="341563" y="348995"/>
                  </a:lnTo>
                  <a:lnTo>
                    <a:pt x="341118" y="348412"/>
                  </a:lnTo>
                  <a:lnTo>
                    <a:pt x="245667" y="458229"/>
                  </a:lnTo>
                  <a:lnTo>
                    <a:pt x="294823" y="514487"/>
                  </a:lnTo>
                  <a:lnTo>
                    <a:pt x="390211" y="404685"/>
                  </a:lnTo>
                  <a:lnTo>
                    <a:pt x="417506" y="366766"/>
                  </a:lnTo>
                  <a:lnTo>
                    <a:pt x="437106" y="324790"/>
                  </a:lnTo>
                  <a:lnTo>
                    <a:pt x="449008" y="280127"/>
                  </a:lnTo>
                  <a:lnTo>
                    <a:pt x="453214" y="234146"/>
                  </a:lnTo>
                  <a:lnTo>
                    <a:pt x="449724" y="188216"/>
                  </a:lnTo>
                  <a:lnTo>
                    <a:pt x="438536" y="143707"/>
                  </a:lnTo>
                  <a:lnTo>
                    <a:pt x="419653" y="101987"/>
                  </a:lnTo>
                  <a:lnTo>
                    <a:pt x="393072" y="64426"/>
                  </a:lnTo>
                  <a:lnTo>
                    <a:pt x="360283" y="34189"/>
                  </a:lnTo>
                  <a:lnTo>
                    <a:pt x="323855" y="12707"/>
                  </a:lnTo>
                  <a:lnTo>
                    <a:pt x="284986" y="0"/>
                  </a:lnTo>
                  <a:close/>
                </a:path>
              </a:pathLst>
            </a:custGeom>
            <a:solidFill>
              <a:srgbClr val="214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25878" y="817110"/>
              <a:ext cx="98751" cy="795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080662" y="1098367"/>
              <a:ext cx="589280" cy="377190"/>
            </a:xfrm>
            <a:custGeom>
              <a:avLst/>
              <a:gdLst/>
              <a:ahLst/>
              <a:cxnLst/>
              <a:rect l="l" t="t" r="r" b="b"/>
              <a:pathLst>
                <a:path w="589279" h="377190">
                  <a:moveTo>
                    <a:pt x="540020" y="0"/>
                  </a:moveTo>
                  <a:lnTo>
                    <a:pt x="343013" y="225580"/>
                  </a:lnTo>
                  <a:lnTo>
                    <a:pt x="343967" y="218482"/>
                  </a:lnTo>
                  <a:lnTo>
                    <a:pt x="343967" y="214653"/>
                  </a:lnTo>
                  <a:lnTo>
                    <a:pt x="339956" y="192329"/>
                  </a:lnTo>
                  <a:lnTo>
                    <a:pt x="329059" y="174099"/>
                  </a:lnTo>
                  <a:lnTo>
                    <a:pt x="312973" y="161809"/>
                  </a:lnTo>
                  <a:lnTo>
                    <a:pt x="293399" y="157302"/>
                  </a:lnTo>
                  <a:lnTo>
                    <a:pt x="273896" y="161809"/>
                  </a:lnTo>
                  <a:lnTo>
                    <a:pt x="257972" y="174099"/>
                  </a:lnTo>
                  <a:lnTo>
                    <a:pt x="247237" y="192329"/>
                  </a:lnTo>
                  <a:lnTo>
                    <a:pt x="243301" y="214653"/>
                  </a:lnTo>
                  <a:lnTo>
                    <a:pt x="243301" y="220120"/>
                  </a:lnTo>
                  <a:lnTo>
                    <a:pt x="243778" y="222850"/>
                  </a:lnTo>
                  <a:lnTo>
                    <a:pt x="49137" y="0"/>
                  </a:lnTo>
                  <a:lnTo>
                    <a:pt x="0" y="56258"/>
                  </a:lnTo>
                  <a:lnTo>
                    <a:pt x="270022" y="365403"/>
                  </a:lnTo>
                  <a:lnTo>
                    <a:pt x="294353" y="376876"/>
                  </a:lnTo>
                  <a:lnTo>
                    <a:pt x="301112" y="376159"/>
                  </a:lnTo>
                  <a:lnTo>
                    <a:pt x="307648" y="374006"/>
                  </a:lnTo>
                  <a:lnTo>
                    <a:pt x="313738" y="370421"/>
                  </a:lnTo>
                  <a:lnTo>
                    <a:pt x="319160" y="365403"/>
                  </a:lnTo>
                  <a:lnTo>
                    <a:pt x="589176" y="56258"/>
                  </a:lnTo>
                  <a:lnTo>
                    <a:pt x="540020" y="0"/>
                  </a:lnTo>
                  <a:close/>
                </a:path>
              </a:pathLst>
            </a:custGeom>
            <a:solidFill>
              <a:srgbClr val="099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0424159"/>
            <a:ext cx="12801600" cy="54864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335279" y="88274"/>
            <a:ext cx="10064750" cy="1574800"/>
            <a:chOff x="335279" y="88274"/>
            <a:chExt cx="10064750" cy="1574800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6050" y="88274"/>
              <a:ext cx="9983726" cy="8780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091" y="213385"/>
              <a:ext cx="5379720" cy="7208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49579" y="99060"/>
              <a:ext cx="9921240" cy="815340"/>
            </a:xfrm>
            <a:custGeom>
              <a:avLst/>
              <a:gdLst/>
              <a:ahLst/>
              <a:cxnLst/>
              <a:rect l="l" t="t" r="r" b="b"/>
              <a:pathLst>
                <a:path w="9921240" h="815340">
                  <a:moveTo>
                    <a:pt x="9785350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40"/>
                  </a:lnTo>
                  <a:lnTo>
                    <a:pt x="9785350" y="815340"/>
                  </a:lnTo>
                  <a:lnTo>
                    <a:pt x="9828304" y="808412"/>
                  </a:lnTo>
                  <a:lnTo>
                    <a:pt x="9865607" y="789123"/>
                  </a:lnTo>
                  <a:lnTo>
                    <a:pt x="9895023" y="759707"/>
                  </a:lnTo>
                  <a:lnTo>
                    <a:pt x="9914312" y="722404"/>
                  </a:lnTo>
                  <a:lnTo>
                    <a:pt x="9921240" y="679450"/>
                  </a:lnTo>
                  <a:lnTo>
                    <a:pt x="9921240" y="135890"/>
                  </a:lnTo>
                  <a:lnTo>
                    <a:pt x="9914312" y="92935"/>
                  </a:lnTo>
                  <a:lnTo>
                    <a:pt x="9895023" y="55632"/>
                  </a:lnTo>
                  <a:lnTo>
                    <a:pt x="9865607" y="26216"/>
                  </a:lnTo>
                  <a:lnTo>
                    <a:pt x="9828304" y="6927"/>
                  </a:lnTo>
                  <a:lnTo>
                    <a:pt x="978535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6050" y="1020995"/>
              <a:ext cx="9983726" cy="4710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79" y="941857"/>
              <a:ext cx="9035796" cy="72082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49579" y="1031748"/>
              <a:ext cx="9921240" cy="408940"/>
            </a:xfrm>
            <a:custGeom>
              <a:avLst/>
              <a:gdLst/>
              <a:ahLst/>
              <a:cxnLst/>
              <a:rect l="l" t="t" r="r" b="b"/>
              <a:pathLst>
                <a:path w="9921240" h="408940">
                  <a:moveTo>
                    <a:pt x="9853168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9" y="19938"/>
                  </a:lnTo>
                  <a:lnTo>
                    <a:pt x="5349" y="41576"/>
                  </a:lnTo>
                  <a:lnTo>
                    <a:pt x="0" y="68072"/>
                  </a:lnTo>
                  <a:lnTo>
                    <a:pt x="0" y="340359"/>
                  </a:lnTo>
                  <a:lnTo>
                    <a:pt x="5349" y="366855"/>
                  </a:lnTo>
                  <a:lnTo>
                    <a:pt x="19939" y="388493"/>
                  </a:lnTo>
                  <a:lnTo>
                    <a:pt x="41576" y="403082"/>
                  </a:lnTo>
                  <a:lnTo>
                    <a:pt x="68072" y="408431"/>
                  </a:lnTo>
                  <a:lnTo>
                    <a:pt x="9853168" y="408431"/>
                  </a:lnTo>
                  <a:lnTo>
                    <a:pt x="9879663" y="403082"/>
                  </a:lnTo>
                  <a:lnTo>
                    <a:pt x="9901301" y="388493"/>
                  </a:lnTo>
                  <a:lnTo>
                    <a:pt x="9915890" y="366855"/>
                  </a:lnTo>
                  <a:lnTo>
                    <a:pt x="9921240" y="340359"/>
                  </a:lnTo>
                  <a:lnTo>
                    <a:pt x="9921240" y="68072"/>
                  </a:lnTo>
                  <a:lnTo>
                    <a:pt x="9915890" y="41576"/>
                  </a:lnTo>
                  <a:lnTo>
                    <a:pt x="9901301" y="19938"/>
                  </a:lnTo>
                  <a:lnTo>
                    <a:pt x="9879663" y="5349"/>
                  </a:lnTo>
                  <a:lnTo>
                    <a:pt x="985316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48131" y="300608"/>
            <a:ext cx="8616950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III-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Tóm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tắt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quá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trình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tại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khoa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HSCC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1.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Tóm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tắt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quá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trình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diễn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biến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và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hiệu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quả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điều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trị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tại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khoa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HSCC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04939" y="1657730"/>
          <a:ext cx="12365990" cy="8993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0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220">
                <a:tc rowSpan="2" gridSpan="2">
                  <a:txBody>
                    <a:bodyPr/>
                    <a:lstStyle/>
                    <a:p>
                      <a:pPr marL="8115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Thời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gian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Diễn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biến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993DC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993DC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5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Xử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trí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32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Ngày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Giờ/phút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2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27/8/2025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13h00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405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BN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tỉnh,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đừ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Đau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khắp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bụng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Sonde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dạ dày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ra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dịch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Sonde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trực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tràng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ít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dịch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vàng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lỏng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11576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Sonde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bàng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quang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khoảng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150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ml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nước tiểu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vàng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nhạt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Thở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đều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NT: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l/ph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Sp02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97%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3253104">
                        <a:lnSpc>
                          <a:spcPct val="100000"/>
                        </a:lnSpc>
                        <a:tabLst>
                          <a:tab pos="304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M: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82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l/ph</a:t>
                      </a:r>
                      <a:r>
                        <a:rPr sz="2000" spc="4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HA: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11/6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cmHg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NĐ: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37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Tim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đều.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Phổi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trong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Bụng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chướng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căng,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gõ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vang,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ấn đau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khắp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bụng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132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CĐ: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TD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Tắc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ruột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TD U đại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tràng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NTH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từ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đường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tiêu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hóa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Tổn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thương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thận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cấp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Mở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bàng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quang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 tiền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liệt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tuyến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Suy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kiệt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Tiên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lượng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rất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nặng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Mời</a:t>
                      </a:r>
                      <a:r>
                        <a:rPr sz="20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HC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cấp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SA</a:t>
                      </a:r>
                      <a:r>
                        <a:rPr sz="20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tim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XQ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ngực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thẳng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Troponin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dimer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47498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Bilirubin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TP</a:t>
                      </a:r>
                      <a:r>
                        <a:rPr sz="20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TT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GT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Điện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giải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đồ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KMĐM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ProBNP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tabLst>
                          <a:tab pos="681990" algn="l"/>
                          <a:tab pos="1376680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TQ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TCK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TS</a:t>
                      </a:r>
                      <a:r>
                        <a:rPr sz="2000" spc="4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50165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33096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Anti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HCV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HBsAg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HIV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9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27/8/2025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13h30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Sau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HC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thống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nhất: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13271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CĐ: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TD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Tắc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ruột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TD U đại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tràng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NTH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từ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đường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tiêu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hóa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Tổn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thương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thận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cấp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Mở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bàng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quang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 tiền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liệt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tuyến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Suy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kiệt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Tiên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lượng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rất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nặng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370903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HXT: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Giải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thích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tình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trạng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bệnh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Khi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KQ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CLS sẽ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phẩu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thuật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SA</a:t>
                      </a:r>
                      <a:r>
                        <a:rPr sz="20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tim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93853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XQ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ngực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thẳng Troponin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dimer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474980">
                        <a:lnSpc>
                          <a:spcPct val="100000"/>
                        </a:lnSpc>
                        <a:tabLst>
                          <a:tab pos="72771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Bilirubin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TP</a:t>
                      </a:r>
                      <a:r>
                        <a:rPr sz="20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TT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GT Ure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Creatinin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Điện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giải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đồ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KMĐM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ProBNP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tabLst>
                          <a:tab pos="681990" algn="l"/>
                          <a:tab pos="1376680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TQ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TCK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TS</a:t>
                      </a:r>
                      <a:r>
                        <a:rPr sz="2000" spc="4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50165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33096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Anti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HCV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HBsAg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HIV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224" y="1533144"/>
            <a:ext cx="5832348" cy="7467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5164" y="1583436"/>
            <a:ext cx="6286499" cy="74980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5091" y="88274"/>
            <a:ext cx="10045065" cy="878205"/>
            <a:chOff x="355091" y="88274"/>
            <a:chExt cx="10045065" cy="87820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50" y="88274"/>
              <a:ext cx="9983726" cy="8780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091" y="213385"/>
              <a:ext cx="5379720" cy="7208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9579" y="99060"/>
              <a:ext cx="9921240" cy="815340"/>
            </a:xfrm>
            <a:custGeom>
              <a:avLst/>
              <a:gdLst/>
              <a:ahLst/>
              <a:cxnLst/>
              <a:rect l="l" t="t" r="r" b="b"/>
              <a:pathLst>
                <a:path w="9921240" h="815340">
                  <a:moveTo>
                    <a:pt x="9785350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40"/>
                  </a:lnTo>
                  <a:lnTo>
                    <a:pt x="9785350" y="815340"/>
                  </a:lnTo>
                  <a:lnTo>
                    <a:pt x="9828304" y="808412"/>
                  </a:lnTo>
                  <a:lnTo>
                    <a:pt x="9865607" y="789123"/>
                  </a:lnTo>
                  <a:lnTo>
                    <a:pt x="9895023" y="759707"/>
                  </a:lnTo>
                  <a:lnTo>
                    <a:pt x="9914312" y="722404"/>
                  </a:lnTo>
                  <a:lnTo>
                    <a:pt x="9921240" y="679450"/>
                  </a:lnTo>
                  <a:lnTo>
                    <a:pt x="9921240" y="135890"/>
                  </a:lnTo>
                  <a:lnTo>
                    <a:pt x="9914312" y="92935"/>
                  </a:lnTo>
                  <a:lnTo>
                    <a:pt x="9895023" y="55632"/>
                  </a:lnTo>
                  <a:lnTo>
                    <a:pt x="9865607" y="26216"/>
                  </a:lnTo>
                  <a:lnTo>
                    <a:pt x="9828304" y="6927"/>
                  </a:lnTo>
                  <a:lnTo>
                    <a:pt x="978535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7944" y="300608"/>
            <a:ext cx="4960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III-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Tóm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tắt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quá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trình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tại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khoa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HSCC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18488"/>
            <a:ext cx="12801600" cy="8174990"/>
            <a:chOff x="0" y="1618488"/>
            <a:chExt cx="12801600" cy="8174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7952" y="1618488"/>
              <a:ext cx="4803648" cy="81747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6000"/>
              <a:ext cx="8452104" cy="693572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55091" y="88274"/>
            <a:ext cx="10045065" cy="878205"/>
            <a:chOff x="355091" y="88274"/>
            <a:chExt cx="10045065" cy="87820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50" y="88274"/>
              <a:ext cx="9983726" cy="8780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091" y="213385"/>
              <a:ext cx="5379720" cy="7208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9579" y="99060"/>
              <a:ext cx="9921240" cy="815340"/>
            </a:xfrm>
            <a:custGeom>
              <a:avLst/>
              <a:gdLst/>
              <a:ahLst/>
              <a:cxnLst/>
              <a:rect l="l" t="t" r="r" b="b"/>
              <a:pathLst>
                <a:path w="9921240" h="815340">
                  <a:moveTo>
                    <a:pt x="9785350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40"/>
                  </a:lnTo>
                  <a:lnTo>
                    <a:pt x="9785350" y="815340"/>
                  </a:lnTo>
                  <a:lnTo>
                    <a:pt x="9828304" y="808412"/>
                  </a:lnTo>
                  <a:lnTo>
                    <a:pt x="9865607" y="789123"/>
                  </a:lnTo>
                  <a:lnTo>
                    <a:pt x="9895023" y="759707"/>
                  </a:lnTo>
                  <a:lnTo>
                    <a:pt x="9914312" y="722404"/>
                  </a:lnTo>
                  <a:lnTo>
                    <a:pt x="9921240" y="679450"/>
                  </a:lnTo>
                  <a:lnTo>
                    <a:pt x="9921240" y="135890"/>
                  </a:lnTo>
                  <a:lnTo>
                    <a:pt x="9914312" y="92935"/>
                  </a:lnTo>
                  <a:lnTo>
                    <a:pt x="9895023" y="55632"/>
                  </a:lnTo>
                  <a:lnTo>
                    <a:pt x="9865607" y="26216"/>
                  </a:lnTo>
                  <a:lnTo>
                    <a:pt x="9828304" y="6927"/>
                  </a:lnTo>
                  <a:lnTo>
                    <a:pt x="978535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7944" y="300608"/>
            <a:ext cx="4960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III-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Tóm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tắt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quá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trình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tại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khoa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HSCC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7567" y="1110996"/>
            <a:ext cx="8270748" cy="89214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55091" y="88274"/>
            <a:ext cx="10045065" cy="878205"/>
            <a:chOff x="355091" y="88274"/>
            <a:chExt cx="10045065" cy="8782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050" y="88274"/>
              <a:ext cx="9983726" cy="8780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091" y="213385"/>
              <a:ext cx="4302252" cy="7208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9579" y="99060"/>
              <a:ext cx="9921240" cy="815340"/>
            </a:xfrm>
            <a:custGeom>
              <a:avLst/>
              <a:gdLst/>
              <a:ahLst/>
              <a:cxnLst/>
              <a:rect l="l" t="t" r="r" b="b"/>
              <a:pathLst>
                <a:path w="9921240" h="815340">
                  <a:moveTo>
                    <a:pt x="9785350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40"/>
                  </a:lnTo>
                  <a:lnTo>
                    <a:pt x="9785350" y="815340"/>
                  </a:lnTo>
                  <a:lnTo>
                    <a:pt x="9828304" y="808412"/>
                  </a:lnTo>
                  <a:lnTo>
                    <a:pt x="9865607" y="789123"/>
                  </a:lnTo>
                  <a:lnTo>
                    <a:pt x="9895023" y="759707"/>
                  </a:lnTo>
                  <a:lnTo>
                    <a:pt x="9914312" y="722404"/>
                  </a:lnTo>
                  <a:lnTo>
                    <a:pt x="9921240" y="679450"/>
                  </a:lnTo>
                  <a:lnTo>
                    <a:pt x="9921240" y="135890"/>
                  </a:lnTo>
                  <a:lnTo>
                    <a:pt x="9914312" y="92935"/>
                  </a:lnTo>
                  <a:lnTo>
                    <a:pt x="9895023" y="55632"/>
                  </a:lnTo>
                  <a:lnTo>
                    <a:pt x="9865607" y="26216"/>
                  </a:lnTo>
                  <a:lnTo>
                    <a:pt x="9828304" y="6927"/>
                  </a:lnTo>
                  <a:lnTo>
                    <a:pt x="978535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7944" y="300608"/>
            <a:ext cx="3881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Tóm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tắt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quá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trình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phẫu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thuật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83" y="1459991"/>
            <a:ext cx="5943600" cy="83301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1968" y="1217675"/>
            <a:ext cx="5585460" cy="8572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852" y="467749"/>
            <a:ext cx="10073640" cy="904240"/>
            <a:chOff x="339852" y="467749"/>
            <a:chExt cx="10073640" cy="904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289" y="467749"/>
              <a:ext cx="9982205" cy="8780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544068"/>
              <a:ext cx="5029200" cy="8275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4820" y="478536"/>
              <a:ext cx="9919970" cy="815340"/>
            </a:xfrm>
            <a:custGeom>
              <a:avLst/>
              <a:gdLst/>
              <a:ahLst/>
              <a:cxnLst/>
              <a:rect l="l" t="t" r="r" b="b"/>
              <a:pathLst>
                <a:path w="9919970" h="815340">
                  <a:moveTo>
                    <a:pt x="9783826" y="0"/>
                  </a:moveTo>
                  <a:lnTo>
                    <a:pt x="135902" y="0"/>
                  </a:lnTo>
                  <a:lnTo>
                    <a:pt x="92946" y="6927"/>
                  </a:lnTo>
                  <a:lnTo>
                    <a:pt x="55640" y="26216"/>
                  </a:lnTo>
                  <a:lnTo>
                    <a:pt x="26221" y="55632"/>
                  </a:lnTo>
                  <a:lnTo>
                    <a:pt x="6928" y="92935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1" y="759707"/>
                  </a:lnTo>
                  <a:lnTo>
                    <a:pt x="55640" y="789123"/>
                  </a:lnTo>
                  <a:lnTo>
                    <a:pt x="92946" y="808412"/>
                  </a:lnTo>
                  <a:lnTo>
                    <a:pt x="135902" y="815340"/>
                  </a:lnTo>
                  <a:lnTo>
                    <a:pt x="9783826" y="815340"/>
                  </a:lnTo>
                  <a:lnTo>
                    <a:pt x="9826780" y="808412"/>
                  </a:lnTo>
                  <a:lnTo>
                    <a:pt x="9864083" y="789123"/>
                  </a:lnTo>
                  <a:lnTo>
                    <a:pt x="9893499" y="759707"/>
                  </a:lnTo>
                  <a:lnTo>
                    <a:pt x="9912788" y="722404"/>
                  </a:lnTo>
                  <a:lnTo>
                    <a:pt x="9919716" y="679450"/>
                  </a:lnTo>
                  <a:lnTo>
                    <a:pt x="9919716" y="135890"/>
                  </a:lnTo>
                  <a:lnTo>
                    <a:pt x="9912788" y="92935"/>
                  </a:lnTo>
                  <a:lnTo>
                    <a:pt x="9893499" y="55632"/>
                  </a:lnTo>
                  <a:lnTo>
                    <a:pt x="9864083" y="26216"/>
                  </a:lnTo>
                  <a:lnTo>
                    <a:pt x="9826780" y="6927"/>
                  </a:lnTo>
                  <a:lnTo>
                    <a:pt x="978382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2879" y="647141"/>
            <a:ext cx="4547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III-</a:t>
            </a:r>
            <a:r>
              <a:rPr sz="28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Tóm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tắt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quá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trình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sau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mổ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2102" y="1698498"/>
            <a:ext cx="12103100" cy="7663180"/>
          </a:xfrm>
          <a:custGeom>
            <a:avLst/>
            <a:gdLst/>
            <a:ahLst/>
            <a:cxnLst/>
            <a:rect l="l" t="t" r="r" b="b"/>
            <a:pathLst>
              <a:path w="12103100" h="7663180">
                <a:moveTo>
                  <a:pt x="1292237" y="396240"/>
                </a:moveTo>
                <a:lnTo>
                  <a:pt x="1292237" y="7663180"/>
                </a:lnTo>
              </a:path>
              <a:path w="12103100" h="7663180">
                <a:moveTo>
                  <a:pt x="2633865" y="0"/>
                </a:moveTo>
                <a:lnTo>
                  <a:pt x="2633865" y="7663180"/>
                </a:lnTo>
              </a:path>
              <a:path w="12103100" h="7663180">
                <a:moveTo>
                  <a:pt x="7281684" y="0"/>
                </a:moveTo>
                <a:lnTo>
                  <a:pt x="7281684" y="7663180"/>
                </a:lnTo>
              </a:path>
              <a:path w="12103100" h="7663180">
                <a:moveTo>
                  <a:pt x="0" y="402590"/>
                </a:moveTo>
                <a:lnTo>
                  <a:pt x="2640215" y="402590"/>
                </a:lnTo>
              </a:path>
              <a:path w="12103100" h="7663180">
                <a:moveTo>
                  <a:pt x="0" y="798829"/>
                </a:moveTo>
                <a:lnTo>
                  <a:pt x="12102604" y="798829"/>
                </a:lnTo>
              </a:path>
              <a:path w="12103100" h="7663180">
                <a:moveTo>
                  <a:pt x="6350" y="0"/>
                </a:moveTo>
                <a:lnTo>
                  <a:pt x="6350" y="7663180"/>
                </a:lnTo>
              </a:path>
              <a:path w="12103100" h="7663180">
                <a:moveTo>
                  <a:pt x="12096254" y="0"/>
                </a:moveTo>
                <a:lnTo>
                  <a:pt x="12096254" y="7663180"/>
                </a:lnTo>
              </a:path>
              <a:path w="12103100" h="7663180">
                <a:moveTo>
                  <a:pt x="0" y="6350"/>
                </a:moveTo>
                <a:lnTo>
                  <a:pt x="12102604" y="6350"/>
                </a:lnTo>
              </a:path>
              <a:path w="12103100" h="7663180">
                <a:moveTo>
                  <a:pt x="0" y="7656830"/>
                </a:moveTo>
                <a:lnTo>
                  <a:pt x="12102604" y="76568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86409" y="1704848"/>
          <a:ext cx="11941810" cy="5587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0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marL="7512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Thời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gian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Diễn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biến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30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Xử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trí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Ngày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Giờ/phút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953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6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118110" algn="ctr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27/8/202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118110" algn="ctr">
                        <a:lnSpc>
                          <a:spcPct val="100000"/>
                        </a:lnSpc>
                      </a:pP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565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16h20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1174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Bệnh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mê,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thở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qua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bóp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bóng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=&gt;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kích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thích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5090" marR="222440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HA: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150/80mmHg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M: 100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l/p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NT: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l/p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SpO2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98%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5090" marR="278955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niêm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hồng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Tim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nhịp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đều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5090" marR="15240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Thỉnh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thoảng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nhịp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ngoại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tâm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thu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thất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(monitor)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5090" marR="3171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Phổi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thô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Bụng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mềm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125095" marR="241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Thông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khí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nhân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tạo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xâm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nhập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Mode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A/C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PC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Vt: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500-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600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/Pi:5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PeeP: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5, FiO2: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80%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F: 15, I:E: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1:2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5095" marR="245491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Midazolam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5mg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1 ống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TMC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5095" marR="3111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Midazolam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5mg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ống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pha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Fentanyl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0,1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mg 2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ống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5095" marR="158750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Pha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NaCl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0.9%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đủ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50ml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BTĐ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5ml/h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5095" marR="44323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Glucose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10%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500ml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chai</a:t>
                      </a:r>
                      <a:r>
                        <a:rPr sz="2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TTM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XXX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g/p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695" y="231530"/>
            <a:ext cx="10043160" cy="878205"/>
            <a:chOff x="234695" y="231530"/>
            <a:chExt cx="10043160" cy="878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653" y="231530"/>
              <a:ext cx="9982205" cy="8780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695" y="356641"/>
              <a:ext cx="4425696" cy="7208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9183" y="242315"/>
              <a:ext cx="9919970" cy="815340"/>
            </a:xfrm>
            <a:custGeom>
              <a:avLst/>
              <a:gdLst/>
              <a:ahLst/>
              <a:cxnLst/>
              <a:rect l="l" t="t" r="r" b="b"/>
              <a:pathLst>
                <a:path w="9919970" h="815340">
                  <a:moveTo>
                    <a:pt x="9783826" y="0"/>
                  </a:moveTo>
                  <a:lnTo>
                    <a:pt x="135902" y="0"/>
                  </a:lnTo>
                  <a:lnTo>
                    <a:pt x="92946" y="6927"/>
                  </a:lnTo>
                  <a:lnTo>
                    <a:pt x="55640" y="26216"/>
                  </a:lnTo>
                  <a:lnTo>
                    <a:pt x="26221" y="55632"/>
                  </a:lnTo>
                  <a:lnTo>
                    <a:pt x="6928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1" y="759707"/>
                  </a:lnTo>
                  <a:lnTo>
                    <a:pt x="55640" y="789123"/>
                  </a:lnTo>
                  <a:lnTo>
                    <a:pt x="92946" y="808412"/>
                  </a:lnTo>
                  <a:lnTo>
                    <a:pt x="135902" y="815339"/>
                  </a:lnTo>
                  <a:lnTo>
                    <a:pt x="9783826" y="815339"/>
                  </a:lnTo>
                  <a:lnTo>
                    <a:pt x="9826780" y="808412"/>
                  </a:lnTo>
                  <a:lnTo>
                    <a:pt x="9864083" y="789123"/>
                  </a:lnTo>
                  <a:lnTo>
                    <a:pt x="9893499" y="759707"/>
                  </a:lnTo>
                  <a:lnTo>
                    <a:pt x="9912788" y="722404"/>
                  </a:lnTo>
                  <a:lnTo>
                    <a:pt x="9919716" y="679450"/>
                  </a:lnTo>
                  <a:lnTo>
                    <a:pt x="9919716" y="135889"/>
                  </a:lnTo>
                  <a:lnTo>
                    <a:pt x="9912788" y="92935"/>
                  </a:lnTo>
                  <a:lnTo>
                    <a:pt x="9893499" y="55632"/>
                  </a:lnTo>
                  <a:lnTo>
                    <a:pt x="9864083" y="26216"/>
                  </a:lnTo>
                  <a:lnTo>
                    <a:pt x="9826780" y="6927"/>
                  </a:lnTo>
                  <a:lnTo>
                    <a:pt x="978382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7548" y="444500"/>
            <a:ext cx="400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III-</a:t>
            </a:r>
            <a:r>
              <a:rPr sz="24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Tóm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tắt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quá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trình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sau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mổ: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22503" y="1322832"/>
          <a:ext cx="12223115" cy="964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6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720">
                <a:tc gridSpan="2"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Thời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gian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Diễn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biến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Xử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trí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Ngày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4830" marR="113664" indent="-4241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Giờ/phú 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27/8/2025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16h40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KQ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KMĐM: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pH: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7.4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PCO2: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 marR="336232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PO2: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233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K+:2.4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Na+: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129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Giảm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FiO2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còn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50%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Kaliclorid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10%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1,5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ống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2075" marR="1612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Pha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Magiesulfat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15%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1,5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ống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Pha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Natriclorid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0.9%</a:t>
                      </a:r>
                      <a:r>
                        <a:rPr sz="2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500ml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(TTM)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XX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g/p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6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27/8/2025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6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20h30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 marR="31292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HA: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80/50 M:100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SpO2: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99%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Tiểu:</a:t>
                      </a:r>
                      <a:r>
                        <a:rPr sz="2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180ml</a:t>
                      </a:r>
                      <a:r>
                        <a:rPr sz="2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/15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giờ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 marR="141541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IVC:#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8mm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(khó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khảo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sát)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Creatinin: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340,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ure: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 marR="17602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Natriclorid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0.9%</a:t>
                      </a: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500ml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Lấy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100ml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(TTM)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g/p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2075" marR="1578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Noradrenalin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4mg/4ml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ống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Pha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NaCl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0.9%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đủ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50ml</a:t>
                      </a:r>
                      <a:r>
                        <a:rPr sz="2200" spc="5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BTĐ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ml/h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6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4097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Chẩn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đoán: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Sốc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nhiễm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trùng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từ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đường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tiêu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hóa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HP</a:t>
                      </a:r>
                      <a:r>
                        <a:rPr sz="22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Tắc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ruột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đại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tràng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tiền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liệt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tuyến/Mở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BQ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Nhiễm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trùng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tiểu-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THA-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D/C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NMN-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Suy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tim-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Suy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kiệt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HA: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120/80mmHg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2133600" algn="l"/>
                        </a:tabLst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Furosemid</a:t>
                      </a:r>
                      <a:r>
                        <a:rPr sz="2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20mg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1A</a:t>
                      </a:r>
                      <a:r>
                        <a:rPr sz="220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x2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(TMC)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5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M: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120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l/p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5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NaCl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0.9%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500ml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TTM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XXX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g/p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27/8/2025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16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02h15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16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5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KMĐM:</a:t>
                      </a:r>
                      <a:r>
                        <a:rPr sz="22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7.3/30/130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1511935" algn="l"/>
                        </a:tabLst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Thiểu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niệu: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250ml/21h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5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Nhập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3500ml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4424" y="205622"/>
            <a:ext cx="10043160" cy="878205"/>
            <a:chOff x="344424" y="205622"/>
            <a:chExt cx="10043160" cy="878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81" y="205622"/>
              <a:ext cx="9982205" cy="8780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" y="330733"/>
              <a:ext cx="4425696" cy="7208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8912" y="216408"/>
              <a:ext cx="9919970" cy="815340"/>
            </a:xfrm>
            <a:custGeom>
              <a:avLst/>
              <a:gdLst/>
              <a:ahLst/>
              <a:cxnLst/>
              <a:rect l="l" t="t" r="r" b="b"/>
              <a:pathLst>
                <a:path w="9919970" h="815340">
                  <a:moveTo>
                    <a:pt x="9783826" y="0"/>
                  </a:moveTo>
                  <a:lnTo>
                    <a:pt x="135902" y="0"/>
                  </a:lnTo>
                  <a:lnTo>
                    <a:pt x="92946" y="6927"/>
                  </a:lnTo>
                  <a:lnTo>
                    <a:pt x="55640" y="26216"/>
                  </a:lnTo>
                  <a:lnTo>
                    <a:pt x="26221" y="55632"/>
                  </a:lnTo>
                  <a:lnTo>
                    <a:pt x="6928" y="92935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1" y="759707"/>
                  </a:lnTo>
                  <a:lnTo>
                    <a:pt x="55640" y="789123"/>
                  </a:lnTo>
                  <a:lnTo>
                    <a:pt x="92946" y="808412"/>
                  </a:lnTo>
                  <a:lnTo>
                    <a:pt x="135902" y="815340"/>
                  </a:lnTo>
                  <a:lnTo>
                    <a:pt x="9783826" y="815340"/>
                  </a:lnTo>
                  <a:lnTo>
                    <a:pt x="9826780" y="808412"/>
                  </a:lnTo>
                  <a:lnTo>
                    <a:pt x="9864083" y="789123"/>
                  </a:lnTo>
                  <a:lnTo>
                    <a:pt x="9893499" y="759707"/>
                  </a:lnTo>
                  <a:lnTo>
                    <a:pt x="9912788" y="722404"/>
                  </a:lnTo>
                  <a:lnTo>
                    <a:pt x="9919716" y="679450"/>
                  </a:lnTo>
                  <a:lnTo>
                    <a:pt x="9919716" y="135890"/>
                  </a:lnTo>
                  <a:lnTo>
                    <a:pt x="9912788" y="92935"/>
                  </a:lnTo>
                  <a:lnTo>
                    <a:pt x="9893499" y="55632"/>
                  </a:lnTo>
                  <a:lnTo>
                    <a:pt x="9864083" y="26216"/>
                  </a:lnTo>
                  <a:lnTo>
                    <a:pt x="9826780" y="6927"/>
                  </a:lnTo>
                  <a:lnTo>
                    <a:pt x="978382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6666" y="418338"/>
            <a:ext cx="400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III-</a:t>
            </a:r>
            <a:r>
              <a:rPr sz="24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Tóm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tắt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quá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trình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sau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mổ: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83324" y="1540128"/>
          <a:ext cx="12223115" cy="909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6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marL="7962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Thời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gian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Diễn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biến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Xử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trí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Ngày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Giờ/phút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7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28/8/2025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7h10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M: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108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l/p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HA: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120/60mmHg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NĐ: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38.7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độ,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NT: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l/p,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SpO2: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99%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40767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Nhập: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4044ml,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nước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tiểu: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323ml,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phân: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350g,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dịch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ống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mở</a:t>
                      </a:r>
                      <a:r>
                        <a:rPr sz="2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đại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tràng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30ml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Bệnh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mê /thở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máy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26631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khô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mất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nước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Cổ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mềm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Tim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nhịp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đều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Phổi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thô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Bụng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hơi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chướng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Chẩn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đoán: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AutoNum type="arabicParenR"/>
                        <a:tabLst>
                          <a:tab pos="43434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Nhiễm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trùng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huyết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AutoNum type="arabicParenR"/>
                        <a:tabLst>
                          <a:tab pos="43434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Tắc ruột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đại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tràng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đã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PT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AutoNum type="arabicParenR"/>
                        <a:tabLst>
                          <a:tab pos="43434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tiểu/K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TLT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đã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mở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BQ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da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AutoNum type="arabicParenR"/>
                        <a:tabLst>
                          <a:tab pos="43434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Suy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tim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AutoNum type="arabicParenR"/>
                        <a:tabLst>
                          <a:tab pos="43434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THA,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D/C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NMN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AutoNum type="arabicParenR"/>
                        <a:tabLst>
                          <a:tab pos="43434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Lão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suy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AutoNum type="arabicParenR"/>
                        <a:tabLst>
                          <a:tab pos="43434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Thiếu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máu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-Mode</a:t>
                      </a:r>
                      <a:r>
                        <a:rPr sz="20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A/C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PC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Meroenem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Linezolide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Metronidazol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-Albumin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human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-Neoamiyu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6.1%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200ml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-Dịch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truyền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Morphin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Nexium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844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*Mời</a:t>
                      </a:r>
                      <a:r>
                        <a:rPr sz="2400" b="1" spc="-4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BS</a:t>
                      </a:r>
                      <a:r>
                        <a:rPr sz="24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Minh</a:t>
                      </a:r>
                      <a:r>
                        <a:rPr sz="24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Nghĩa</a:t>
                      </a:r>
                      <a:r>
                        <a:rPr sz="2400" b="1" spc="-3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(Ngoại)</a:t>
                      </a:r>
                      <a:r>
                        <a:rPr sz="2400" b="1" spc="-3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xem</a:t>
                      </a:r>
                      <a:r>
                        <a:rPr sz="24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lại </a:t>
                      </a:r>
                      <a:r>
                        <a:rPr sz="2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bệnh.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 marR="576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*Hội</a:t>
                      </a:r>
                      <a:r>
                        <a:rPr sz="2400" b="1" spc="-3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chẩn cấp</a:t>
                      </a:r>
                      <a:r>
                        <a:rPr sz="24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(CEO,</a:t>
                      </a:r>
                      <a:r>
                        <a:rPr sz="24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CMO,</a:t>
                      </a:r>
                      <a:r>
                        <a:rPr sz="24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BS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Minh</a:t>
                      </a:r>
                      <a:r>
                        <a:rPr sz="2400" b="1" spc="-6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Nghĩa,</a:t>
                      </a:r>
                      <a:r>
                        <a:rPr sz="2400" b="1" spc="-6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BS</a:t>
                      </a:r>
                      <a:r>
                        <a:rPr sz="2400" b="1" spc="-1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Tuấn</a:t>
                      </a:r>
                      <a:r>
                        <a:rPr sz="2400" b="1" spc="-9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TTĐT,</a:t>
                      </a:r>
                      <a:r>
                        <a:rPr sz="2400" b="1" spc="-4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BS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Dinh</a:t>
                      </a:r>
                      <a:r>
                        <a:rPr sz="24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dưỡng,</a:t>
                      </a:r>
                      <a:r>
                        <a:rPr sz="2400" b="1" spc="-1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400" b="1" spc="-1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vụ)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0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27/8/2025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11h30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Sau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hội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chẩn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thống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nhất: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132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Điều trị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nội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khoa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tích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cực,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truyền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máu,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dinh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dưỡng,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bơm rửa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bang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quang,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ống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mở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hồi</a:t>
                      </a:r>
                      <a:r>
                        <a:rPr sz="2000" spc="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tràng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Theo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dõi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tiếp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7751" y="41145"/>
            <a:ext cx="8679180" cy="109316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5476" y="297178"/>
            <a:ext cx="8007096" cy="106756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852" y="467749"/>
            <a:ext cx="10073640" cy="904240"/>
            <a:chOff x="339852" y="467749"/>
            <a:chExt cx="10073640" cy="904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289" y="467749"/>
              <a:ext cx="9982205" cy="8780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544068"/>
              <a:ext cx="6949440" cy="8275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4820" y="478536"/>
              <a:ext cx="9919970" cy="815340"/>
            </a:xfrm>
            <a:custGeom>
              <a:avLst/>
              <a:gdLst/>
              <a:ahLst/>
              <a:cxnLst/>
              <a:rect l="l" t="t" r="r" b="b"/>
              <a:pathLst>
                <a:path w="9919970" h="815340">
                  <a:moveTo>
                    <a:pt x="9783826" y="0"/>
                  </a:moveTo>
                  <a:lnTo>
                    <a:pt x="135902" y="0"/>
                  </a:lnTo>
                  <a:lnTo>
                    <a:pt x="92946" y="6927"/>
                  </a:lnTo>
                  <a:lnTo>
                    <a:pt x="55640" y="26216"/>
                  </a:lnTo>
                  <a:lnTo>
                    <a:pt x="26221" y="55632"/>
                  </a:lnTo>
                  <a:lnTo>
                    <a:pt x="6928" y="92935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1" y="759707"/>
                  </a:lnTo>
                  <a:lnTo>
                    <a:pt x="55640" y="789123"/>
                  </a:lnTo>
                  <a:lnTo>
                    <a:pt x="92946" y="808412"/>
                  </a:lnTo>
                  <a:lnTo>
                    <a:pt x="135902" y="815340"/>
                  </a:lnTo>
                  <a:lnTo>
                    <a:pt x="9783826" y="815340"/>
                  </a:lnTo>
                  <a:lnTo>
                    <a:pt x="9826780" y="808412"/>
                  </a:lnTo>
                  <a:lnTo>
                    <a:pt x="9864083" y="789123"/>
                  </a:lnTo>
                  <a:lnTo>
                    <a:pt x="9893499" y="759707"/>
                  </a:lnTo>
                  <a:lnTo>
                    <a:pt x="9912788" y="722404"/>
                  </a:lnTo>
                  <a:lnTo>
                    <a:pt x="9919716" y="679450"/>
                  </a:lnTo>
                  <a:lnTo>
                    <a:pt x="9919716" y="135890"/>
                  </a:lnTo>
                  <a:lnTo>
                    <a:pt x="9912788" y="92935"/>
                  </a:lnTo>
                  <a:lnTo>
                    <a:pt x="9893499" y="55632"/>
                  </a:lnTo>
                  <a:lnTo>
                    <a:pt x="9864083" y="26216"/>
                  </a:lnTo>
                  <a:lnTo>
                    <a:pt x="9826780" y="6927"/>
                  </a:lnTo>
                  <a:lnTo>
                    <a:pt x="978382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2879" y="647141"/>
            <a:ext cx="6467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I-</a:t>
            </a:r>
            <a:r>
              <a:rPr sz="28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Thông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tin</a:t>
            </a:r>
            <a:r>
              <a:rPr sz="2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chung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bệnh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nhân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lúc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vào</a:t>
            </a:r>
            <a:r>
              <a:rPr sz="28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viện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6740" y="3029711"/>
            <a:ext cx="11638915" cy="5695315"/>
          </a:xfrm>
          <a:custGeom>
            <a:avLst/>
            <a:gdLst/>
            <a:ahLst/>
            <a:cxnLst/>
            <a:rect l="l" t="t" r="r" b="b"/>
            <a:pathLst>
              <a:path w="11638915" h="5695315">
                <a:moveTo>
                  <a:pt x="0" y="5695188"/>
                </a:moveTo>
                <a:lnTo>
                  <a:pt x="11638788" y="5695188"/>
                </a:lnTo>
                <a:lnTo>
                  <a:pt x="11638788" y="0"/>
                </a:lnTo>
                <a:lnTo>
                  <a:pt x="0" y="0"/>
                </a:lnTo>
                <a:lnTo>
                  <a:pt x="0" y="56951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7570" y="3478529"/>
            <a:ext cx="8300084" cy="4719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6565" indent="-4565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56565" algn="l"/>
              </a:tabLst>
            </a:pPr>
            <a:r>
              <a:rPr sz="2800" dirty="0">
                <a:latin typeface="Times New Roman"/>
                <a:cs typeface="Times New Roman"/>
              </a:rPr>
              <a:t>Họ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tên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bệnh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nhân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(viết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tắt):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NGUYỄN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VĂN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TY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Times New Roman"/>
              <a:buAutoNum type="arabicPeriod"/>
            </a:pPr>
            <a:endParaRPr sz="2800" dirty="0">
              <a:latin typeface="Times New Roman"/>
              <a:cs typeface="Times New Roman"/>
            </a:endParaRPr>
          </a:p>
          <a:p>
            <a:pPr marL="456565" indent="-456565">
              <a:lnSpc>
                <a:spcPct val="100000"/>
              </a:lnSpc>
              <a:buAutoNum type="arabicPeriod"/>
              <a:tabLst>
                <a:tab pos="456565" algn="l"/>
              </a:tabLst>
            </a:pPr>
            <a:r>
              <a:rPr sz="2800" dirty="0">
                <a:latin typeface="Times New Roman"/>
                <a:cs typeface="Times New Roman"/>
              </a:rPr>
              <a:t>Tuổi: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94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Times New Roman"/>
              <a:buAutoNum type="arabicPeriod"/>
            </a:pPr>
            <a:endParaRPr sz="2800" dirty="0">
              <a:latin typeface="Times New Roman"/>
              <a:cs typeface="Times New Roman"/>
            </a:endParaRPr>
          </a:p>
          <a:p>
            <a:pPr marL="456565" indent="-456565">
              <a:lnSpc>
                <a:spcPct val="100000"/>
              </a:lnSpc>
              <a:buAutoNum type="arabicPeriod"/>
              <a:tabLst>
                <a:tab pos="456565" algn="l"/>
              </a:tabLst>
            </a:pPr>
            <a:r>
              <a:rPr sz="2800" dirty="0">
                <a:latin typeface="Times New Roman"/>
                <a:cs typeface="Times New Roman"/>
              </a:rPr>
              <a:t>Dân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tộc: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Kinh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Times New Roman"/>
              <a:buAutoNum type="arabicPeriod"/>
            </a:pPr>
            <a:endParaRPr sz="2800" dirty="0">
              <a:latin typeface="Times New Roman"/>
              <a:cs typeface="Times New Roman"/>
            </a:endParaRPr>
          </a:p>
          <a:p>
            <a:pPr marL="456565" indent="-456565">
              <a:lnSpc>
                <a:spcPct val="100000"/>
              </a:lnSpc>
              <a:buAutoNum type="arabicPeriod"/>
              <a:tabLst>
                <a:tab pos="456565" algn="l"/>
              </a:tabLst>
            </a:pPr>
            <a:r>
              <a:rPr sz="2800" dirty="0">
                <a:latin typeface="Times New Roman"/>
                <a:cs typeface="Times New Roman"/>
              </a:rPr>
              <a:t>Giới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tính: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Nam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Font typeface="Times New Roman"/>
              <a:buAutoNum type="arabicPeriod"/>
            </a:pPr>
            <a:endParaRPr sz="2800" dirty="0">
              <a:latin typeface="Times New Roman"/>
              <a:cs typeface="Times New Roman"/>
            </a:endParaRPr>
          </a:p>
          <a:p>
            <a:pPr marL="456565" indent="-456565">
              <a:lnSpc>
                <a:spcPct val="100000"/>
              </a:lnSpc>
              <a:buAutoNum type="arabicPeriod"/>
              <a:tabLst>
                <a:tab pos="456565" algn="l"/>
                <a:tab pos="3357879" algn="l"/>
                <a:tab pos="6577965" algn="l"/>
              </a:tabLst>
            </a:pPr>
            <a:r>
              <a:rPr sz="2800" dirty="0">
                <a:latin typeface="Times New Roman"/>
                <a:cs typeface="Times New Roman"/>
              </a:rPr>
              <a:t>Ngày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giờ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vào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viện:</a:t>
            </a:r>
            <a:r>
              <a:rPr sz="2800" dirty="0">
                <a:latin typeface="Times New Roman"/>
                <a:cs typeface="Times New Roman"/>
              </a:rPr>
              <a:t>	13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Giờ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35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Phút,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ngày</a:t>
            </a:r>
            <a:r>
              <a:rPr sz="2800" dirty="0">
                <a:latin typeface="Times New Roman"/>
                <a:cs typeface="Times New Roman"/>
              </a:rPr>
              <a:t>	26/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08/2025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Times New Roman"/>
              <a:buAutoNum type="arabicPeriod"/>
            </a:pPr>
            <a:endParaRPr sz="2800" dirty="0">
              <a:latin typeface="Times New Roman"/>
              <a:cs typeface="Times New Roman"/>
            </a:endParaRPr>
          </a:p>
          <a:p>
            <a:pPr marL="456565" indent="-456565">
              <a:lnSpc>
                <a:spcPct val="100000"/>
              </a:lnSpc>
              <a:buAutoNum type="arabicPeriod"/>
              <a:tabLst>
                <a:tab pos="456565" algn="l"/>
                <a:tab pos="3425825" algn="l"/>
                <a:tab pos="6230620" algn="l"/>
              </a:tabLst>
            </a:pPr>
            <a:r>
              <a:rPr sz="2800" dirty="0">
                <a:latin typeface="Times New Roman"/>
                <a:cs typeface="Times New Roman"/>
              </a:rPr>
              <a:t>Vào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viện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tại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khoa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Khoa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khám</a:t>
            </a:r>
            <a:r>
              <a:rPr sz="2800" dirty="0">
                <a:latin typeface="Times New Roman"/>
                <a:cs typeface="Times New Roman"/>
              </a:rPr>
              <a:t>	Khoa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cấp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cứu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24471" y="7671828"/>
            <a:ext cx="2074545" cy="728980"/>
            <a:chOff x="6824471" y="7671828"/>
            <a:chExt cx="2074545" cy="72898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4471" y="7671828"/>
              <a:ext cx="2074164" cy="72845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871715" y="7696199"/>
              <a:ext cx="1984375" cy="638810"/>
            </a:xfrm>
            <a:custGeom>
              <a:avLst/>
              <a:gdLst/>
              <a:ahLst/>
              <a:cxnLst/>
              <a:rect l="l" t="t" r="r" b="b"/>
              <a:pathLst>
                <a:path w="1984375" h="638809">
                  <a:moveTo>
                    <a:pt x="0" y="319277"/>
                  </a:moveTo>
                  <a:lnTo>
                    <a:pt x="9853" y="274119"/>
                  </a:lnTo>
                  <a:lnTo>
                    <a:pt x="38517" y="230904"/>
                  </a:lnTo>
                  <a:lnTo>
                    <a:pt x="84649" y="190064"/>
                  </a:lnTo>
                  <a:lnTo>
                    <a:pt x="146905" y="152032"/>
                  </a:lnTo>
                  <a:lnTo>
                    <a:pt x="183659" y="134204"/>
                  </a:lnTo>
                  <a:lnTo>
                    <a:pt x="223940" y="117241"/>
                  </a:lnTo>
                  <a:lnTo>
                    <a:pt x="267580" y="101196"/>
                  </a:lnTo>
                  <a:lnTo>
                    <a:pt x="314411" y="86124"/>
                  </a:lnTo>
                  <a:lnTo>
                    <a:pt x="364265" y="72079"/>
                  </a:lnTo>
                  <a:lnTo>
                    <a:pt x="416975" y="59114"/>
                  </a:lnTo>
                  <a:lnTo>
                    <a:pt x="472371" y="47284"/>
                  </a:lnTo>
                  <a:lnTo>
                    <a:pt x="530287" y="36644"/>
                  </a:lnTo>
                  <a:lnTo>
                    <a:pt x="590554" y="27247"/>
                  </a:lnTo>
                  <a:lnTo>
                    <a:pt x="653004" y="19147"/>
                  </a:lnTo>
                  <a:lnTo>
                    <a:pt x="717469" y="12398"/>
                  </a:lnTo>
                  <a:lnTo>
                    <a:pt x="783782" y="7055"/>
                  </a:lnTo>
                  <a:lnTo>
                    <a:pt x="851774" y="3171"/>
                  </a:lnTo>
                  <a:lnTo>
                    <a:pt x="921277" y="801"/>
                  </a:lnTo>
                  <a:lnTo>
                    <a:pt x="992124" y="0"/>
                  </a:lnTo>
                  <a:lnTo>
                    <a:pt x="1062970" y="801"/>
                  </a:lnTo>
                  <a:lnTo>
                    <a:pt x="1132473" y="3171"/>
                  </a:lnTo>
                  <a:lnTo>
                    <a:pt x="1200465" y="7055"/>
                  </a:lnTo>
                  <a:lnTo>
                    <a:pt x="1266778" y="12398"/>
                  </a:lnTo>
                  <a:lnTo>
                    <a:pt x="1331243" y="19147"/>
                  </a:lnTo>
                  <a:lnTo>
                    <a:pt x="1393693" y="27247"/>
                  </a:lnTo>
                  <a:lnTo>
                    <a:pt x="1453960" y="36644"/>
                  </a:lnTo>
                  <a:lnTo>
                    <a:pt x="1511876" y="47284"/>
                  </a:lnTo>
                  <a:lnTo>
                    <a:pt x="1567272" y="59114"/>
                  </a:lnTo>
                  <a:lnTo>
                    <a:pt x="1619982" y="72079"/>
                  </a:lnTo>
                  <a:lnTo>
                    <a:pt x="1669836" y="86124"/>
                  </a:lnTo>
                  <a:lnTo>
                    <a:pt x="1716667" y="101196"/>
                  </a:lnTo>
                  <a:lnTo>
                    <a:pt x="1760307" y="117241"/>
                  </a:lnTo>
                  <a:lnTo>
                    <a:pt x="1800588" y="134204"/>
                  </a:lnTo>
                  <a:lnTo>
                    <a:pt x="1837342" y="152032"/>
                  </a:lnTo>
                  <a:lnTo>
                    <a:pt x="1899598" y="190064"/>
                  </a:lnTo>
                  <a:lnTo>
                    <a:pt x="1945730" y="230904"/>
                  </a:lnTo>
                  <a:lnTo>
                    <a:pt x="1974394" y="274119"/>
                  </a:lnTo>
                  <a:lnTo>
                    <a:pt x="1984248" y="319277"/>
                  </a:lnTo>
                  <a:lnTo>
                    <a:pt x="1981756" y="342072"/>
                  </a:lnTo>
                  <a:lnTo>
                    <a:pt x="1962329" y="386313"/>
                  </a:lnTo>
                  <a:lnTo>
                    <a:pt x="1924763" y="428395"/>
                  </a:lnTo>
                  <a:lnTo>
                    <a:pt x="1870401" y="467886"/>
                  </a:lnTo>
                  <a:lnTo>
                    <a:pt x="1800588" y="504351"/>
                  </a:lnTo>
                  <a:lnTo>
                    <a:pt x="1760307" y="521314"/>
                  </a:lnTo>
                  <a:lnTo>
                    <a:pt x="1716667" y="537359"/>
                  </a:lnTo>
                  <a:lnTo>
                    <a:pt x="1669836" y="552431"/>
                  </a:lnTo>
                  <a:lnTo>
                    <a:pt x="1619982" y="566476"/>
                  </a:lnTo>
                  <a:lnTo>
                    <a:pt x="1567272" y="579441"/>
                  </a:lnTo>
                  <a:lnTo>
                    <a:pt x="1511876" y="591271"/>
                  </a:lnTo>
                  <a:lnTo>
                    <a:pt x="1453960" y="601911"/>
                  </a:lnTo>
                  <a:lnTo>
                    <a:pt x="1393693" y="611308"/>
                  </a:lnTo>
                  <a:lnTo>
                    <a:pt x="1331243" y="619408"/>
                  </a:lnTo>
                  <a:lnTo>
                    <a:pt x="1266778" y="626157"/>
                  </a:lnTo>
                  <a:lnTo>
                    <a:pt x="1200465" y="631500"/>
                  </a:lnTo>
                  <a:lnTo>
                    <a:pt x="1132473" y="635384"/>
                  </a:lnTo>
                  <a:lnTo>
                    <a:pt x="1062970" y="637754"/>
                  </a:lnTo>
                  <a:lnTo>
                    <a:pt x="992124" y="638556"/>
                  </a:lnTo>
                  <a:lnTo>
                    <a:pt x="921277" y="637754"/>
                  </a:lnTo>
                  <a:lnTo>
                    <a:pt x="851774" y="635384"/>
                  </a:lnTo>
                  <a:lnTo>
                    <a:pt x="783782" y="631500"/>
                  </a:lnTo>
                  <a:lnTo>
                    <a:pt x="717469" y="626157"/>
                  </a:lnTo>
                  <a:lnTo>
                    <a:pt x="653004" y="619408"/>
                  </a:lnTo>
                  <a:lnTo>
                    <a:pt x="590554" y="611308"/>
                  </a:lnTo>
                  <a:lnTo>
                    <a:pt x="530287" y="601911"/>
                  </a:lnTo>
                  <a:lnTo>
                    <a:pt x="472371" y="591271"/>
                  </a:lnTo>
                  <a:lnTo>
                    <a:pt x="416975" y="579441"/>
                  </a:lnTo>
                  <a:lnTo>
                    <a:pt x="364265" y="566476"/>
                  </a:lnTo>
                  <a:lnTo>
                    <a:pt x="314411" y="552431"/>
                  </a:lnTo>
                  <a:lnTo>
                    <a:pt x="267580" y="537359"/>
                  </a:lnTo>
                  <a:lnTo>
                    <a:pt x="223940" y="521314"/>
                  </a:lnTo>
                  <a:lnTo>
                    <a:pt x="183659" y="504351"/>
                  </a:lnTo>
                  <a:lnTo>
                    <a:pt x="146905" y="486523"/>
                  </a:lnTo>
                  <a:lnTo>
                    <a:pt x="84649" y="448491"/>
                  </a:lnTo>
                  <a:lnTo>
                    <a:pt x="38517" y="407651"/>
                  </a:lnTo>
                  <a:lnTo>
                    <a:pt x="9853" y="364436"/>
                  </a:lnTo>
                  <a:lnTo>
                    <a:pt x="0" y="319277"/>
                  </a:lnTo>
                  <a:close/>
                </a:path>
              </a:pathLst>
            </a:custGeom>
            <a:ln w="9143">
              <a:solidFill>
                <a:srgbClr val="5D9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3555" y="0"/>
            <a:ext cx="8246364" cy="105567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8379" y="0"/>
            <a:ext cx="7749540" cy="10972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" y="2401823"/>
            <a:ext cx="11521440" cy="65669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0331" y="467749"/>
            <a:ext cx="10043160" cy="878205"/>
            <a:chOff x="370331" y="467749"/>
            <a:chExt cx="10043160" cy="878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289" y="467749"/>
              <a:ext cx="9982205" cy="8780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591337"/>
              <a:ext cx="4632960" cy="7208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4819" y="478536"/>
              <a:ext cx="9919970" cy="815340"/>
            </a:xfrm>
            <a:custGeom>
              <a:avLst/>
              <a:gdLst/>
              <a:ahLst/>
              <a:cxnLst/>
              <a:rect l="l" t="t" r="r" b="b"/>
              <a:pathLst>
                <a:path w="9919970" h="815340">
                  <a:moveTo>
                    <a:pt x="9783826" y="0"/>
                  </a:moveTo>
                  <a:lnTo>
                    <a:pt x="135902" y="0"/>
                  </a:lnTo>
                  <a:lnTo>
                    <a:pt x="92946" y="6927"/>
                  </a:lnTo>
                  <a:lnTo>
                    <a:pt x="55640" y="26216"/>
                  </a:lnTo>
                  <a:lnTo>
                    <a:pt x="26221" y="55632"/>
                  </a:lnTo>
                  <a:lnTo>
                    <a:pt x="6928" y="92935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1" y="759707"/>
                  </a:lnTo>
                  <a:lnTo>
                    <a:pt x="55640" y="789123"/>
                  </a:lnTo>
                  <a:lnTo>
                    <a:pt x="92946" y="808412"/>
                  </a:lnTo>
                  <a:lnTo>
                    <a:pt x="135902" y="815340"/>
                  </a:lnTo>
                  <a:lnTo>
                    <a:pt x="9783826" y="815340"/>
                  </a:lnTo>
                  <a:lnTo>
                    <a:pt x="9826780" y="808412"/>
                  </a:lnTo>
                  <a:lnTo>
                    <a:pt x="9864083" y="789123"/>
                  </a:lnTo>
                  <a:lnTo>
                    <a:pt x="9893499" y="759707"/>
                  </a:lnTo>
                  <a:lnTo>
                    <a:pt x="9912788" y="722404"/>
                  </a:lnTo>
                  <a:lnTo>
                    <a:pt x="9919716" y="679450"/>
                  </a:lnTo>
                  <a:lnTo>
                    <a:pt x="9919716" y="135890"/>
                  </a:lnTo>
                  <a:lnTo>
                    <a:pt x="9912788" y="92935"/>
                  </a:lnTo>
                  <a:lnTo>
                    <a:pt x="9893499" y="55632"/>
                  </a:lnTo>
                  <a:lnTo>
                    <a:pt x="9864083" y="26216"/>
                  </a:lnTo>
                  <a:lnTo>
                    <a:pt x="9826780" y="6927"/>
                  </a:lnTo>
                  <a:lnTo>
                    <a:pt x="978382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2879" y="679145"/>
            <a:ext cx="11440160" cy="772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0385" indent="-527685">
              <a:lnSpc>
                <a:spcPct val="100000"/>
              </a:lnSpc>
              <a:spcBef>
                <a:spcPts val="100"/>
              </a:spcBef>
              <a:buAutoNum type="romanUcPeriod" startAt="3"/>
              <a:tabLst>
                <a:tab pos="54038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Tóm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tắt diễn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tiến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lúc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xin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về: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Times New Roman"/>
              <a:buAutoNum type="romanUcPeriod" startAt="3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89"/>
              </a:spcBef>
              <a:buClr>
                <a:srgbClr val="001F5F"/>
              </a:buClr>
              <a:buFont typeface="Times New Roman"/>
              <a:buAutoNum type="romanUcPeriod" startAt="3"/>
            </a:pPr>
            <a:endParaRPr sz="2400">
              <a:latin typeface="Times New Roman"/>
              <a:cs typeface="Times New Roman"/>
            </a:endParaRPr>
          </a:p>
          <a:p>
            <a:pPr marL="784225" lvl="1" indent="-676275">
              <a:lnSpc>
                <a:spcPct val="100000"/>
              </a:lnSpc>
              <a:buFont typeface="Arial"/>
              <a:buChar char="•"/>
              <a:tabLst>
                <a:tab pos="784225" algn="l"/>
              </a:tabLst>
            </a:pPr>
            <a:r>
              <a:rPr sz="2800" dirty="0">
                <a:latin typeface="Times New Roman"/>
                <a:cs typeface="Times New Roman"/>
              </a:rPr>
              <a:t>Bệnh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nhân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tỉnh,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tiếp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xúc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chậm</a:t>
            </a:r>
            <a:endParaRPr sz="2800">
              <a:latin typeface="Times New Roman"/>
              <a:cs typeface="Times New Roman"/>
            </a:endParaRPr>
          </a:p>
          <a:p>
            <a:pPr marL="784225" lvl="1" indent="-67627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784225" algn="l"/>
              </a:tabLst>
            </a:pPr>
            <a:r>
              <a:rPr sz="2800" dirty="0">
                <a:latin typeface="Times New Roman"/>
                <a:cs typeface="Times New Roman"/>
              </a:rPr>
              <a:t>HA: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130/70mmHg,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M: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92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l/p,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NĐ: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37.3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độ,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NT: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22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l/p,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SpO2: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99%</a:t>
            </a:r>
            <a:endParaRPr sz="2800">
              <a:latin typeface="Times New Roman"/>
              <a:cs typeface="Times New Roman"/>
            </a:endParaRPr>
          </a:p>
          <a:p>
            <a:pPr marL="784225" lvl="1" indent="-67627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784225" algn="l"/>
              </a:tabLst>
            </a:pPr>
            <a:r>
              <a:rPr sz="2800" dirty="0">
                <a:latin typeface="Times New Roman"/>
                <a:cs typeface="Times New Roman"/>
              </a:rPr>
              <a:t>Da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niêm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nhạt</a:t>
            </a:r>
            <a:endParaRPr sz="2800">
              <a:latin typeface="Times New Roman"/>
              <a:cs typeface="Times New Roman"/>
            </a:endParaRPr>
          </a:p>
          <a:p>
            <a:pPr marL="784225" lvl="1" indent="-67627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784225" algn="l"/>
              </a:tabLst>
            </a:pPr>
            <a:r>
              <a:rPr sz="2800" dirty="0">
                <a:latin typeface="Times New Roman"/>
                <a:cs typeface="Times New Roman"/>
              </a:rPr>
              <a:t>Thở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đều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nhịp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máy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thở</a:t>
            </a:r>
            <a:endParaRPr sz="2800">
              <a:latin typeface="Times New Roman"/>
              <a:cs typeface="Times New Roman"/>
            </a:endParaRPr>
          </a:p>
          <a:p>
            <a:pPr marL="784225" lvl="1" indent="-67627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784225" algn="l"/>
              </a:tabLst>
            </a:pPr>
            <a:r>
              <a:rPr sz="2800" dirty="0">
                <a:latin typeface="Times New Roman"/>
                <a:cs typeface="Times New Roman"/>
              </a:rPr>
              <a:t>Phù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(+)</a:t>
            </a:r>
            <a:endParaRPr sz="2800">
              <a:latin typeface="Times New Roman"/>
              <a:cs typeface="Times New Roman"/>
            </a:endParaRPr>
          </a:p>
          <a:p>
            <a:pPr marL="784225" lvl="1" indent="-67627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784225" algn="l"/>
              </a:tabLst>
            </a:pPr>
            <a:r>
              <a:rPr sz="2800" dirty="0">
                <a:latin typeface="Times New Roman"/>
                <a:cs typeface="Times New Roman"/>
              </a:rPr>
              <a:t>Sonde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tiểu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nước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tiểu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vàng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sậm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#800ml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/24h</a:t>
            </a:r>
            <a:endParaRPr sz="2800">
              <a:latin typeface="Times New Roman"/>
              <a:cs typeface="Times New Roman"/>
            </a:endParaRPr>
          </a:p>
          <a:p>
            <a:pPr marL="784225" lvl="1" indent="-67627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784225" algn="l"/>
              </a:tabLst>
            </a:pPr>
            <a:r>
              <a:rPr sz="2800" dirty="0">
                <a:latin typeface="Times New Roman"/>
                <a:cs typeface="Times New Roman"/>
              </a:rPr>
              <a:t>Ống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mở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đại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tràng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dịch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đỏ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vàng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20ml</a:t>
            </a:r>
            <a:endParaRPr sz="2800">
              <a:latin typeface="Times New Roman"/>
              <a:cs typeface="Times New Roman"/>
            </a:endParaRPr>
          </a:p>
          <a:p>
            <a:pPr marL="784225" lvl="1" indent="-67627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784225" algn="l"/>
              </a:tabLst>
            </a:pPr>
            <a:r>
              <a:rPr sz="2800" dirty="0">
                <a:latin typeface="Times New Roman"/>
                <a:cs typeface="Times New Roman"/>
              </a:rPr>
              <a:t>Tim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đều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rõ</a:t>
            </a:r>
            <a:endParaRPr sz="2800">
              <a:latin typeface="Times New Roman"/>
              <a:cs typeface="Times New Roman"/>
            </a:endParaRPr>
          </a:p>
          <a:p>
            <a:pPr marL="784225" lvl="1" indent="-67627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784225" algn="l"/>
              </a:tabLst>
            </a:pPr>
            <a:r>
              <a:rPr sz="2800" dirty="0">
                <a:latin typeface="Times New Roman"/>
                <a:cs typeface="Times New Roman"/>
              </a:rPr>
              <a:t>Phổi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thô</a:t>
            </a:r>
            <a:endParaRPr sz="2800">
              <a:latin typeface="Times New Roman"/>
              <a:cs typeface="Times New Roman"/>
            </a:endParaRPr>
          </a:p>
          <a:p>
            <a:pPr marL="784225" lvl="1" indent="-67627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784225" algn="l"/>
              </a:tabLst>
            </a:pPr>
            <a:r>
              <a:rPr sz="2800" dirty="0">
                <a:latin typeface="Times New Roman"/>
                <a:cs typeface="Times New Roman"/>
              </a:rPr>
              <a:t>Bụng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chướng</a:t>
            </a:r>
            <a:endParaRPr sz="2800">
              <a:latin typeface="Times New Roman"/>
              <a:cs typeface="Times New Roman"/>
            </a:endParaRPr>
          </a:p>
          <a:p>
            <a:pPr marL="107950" marR="508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Times New Roman"/>
                <a:cs typeface="Times New Roman"/>
              </a:rPr>
              <a:t>Chẩn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đoán: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Nhiễm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trùng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huyết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vi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khuẩn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Klebsiella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kháng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Tắc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ruột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do</a:t>
            </a:r>
            <a:r>
              <a:rPr sz="2800" spc="7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đại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tràng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đã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PT-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tiền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liệt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tuyến/Mở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BQ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–Nhiễm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trùng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tiểu-</a:t>
            </a:r>
            <a:r>
              <a:rPr sz="2800" dirty="0">
                <a:latin typeface="Times New Roman"/>
                <a:cs typeface="Times New Roman"/>
              </a:rPr>
              <a:t>THA-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D/C </a:t>
            </a:r>
            <a:r>
              <a:rPr sz="2800" spc="-30" dirty="0">
                <a:latin typeface="Times New Roman"/>
                <a:cs typeface="Times New Roman"/>
              </a:rPr>
              <a:t>NMN-</a:t>
            </a:r>
            <a:r>
              <a:rPr sz="2800" dirty="0">
                <a:latin typeface="Times New Roman"/>
                <a:cs typeface="Times New Roman"/>
              </a:rPr>
              <a:t>Suy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tim-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Suy</a:t>
            </a:r>
            <a:r>
              <a:rPr sz="2800" spc="-20" dirty="0">
                <a:latin typeface="Times New Roman"/>
                <a:cs typeface="Times New Roman"/>
              </a:rPr>
              <a:t> kiệt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9952" y="2979420"/>
            <a:ext cx="6502908" cy="49133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2433" y="4751832"/>
            <a:ext cx="2899282" cy="627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852" y="467749"/>
            <a:ext cx="10073640" cy="904240"/>
            <a:chOff x="339852" y="467749"/>
            <a:chExt cx="10073640" cy="904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289" y="467749"/>
              <a:ext cx="9982205" cy="8780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544068"/>
              <a:ext cx="6330696" cy="8275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4820" y="478536"/>
              <a:ext cx="9919970" cy="815340"/>
            </a:xfrm>
            <a:custGeom>
              <a:avLst/>
              <a:gdLst/>
              <a:ahLst/>
              <a:cxnLst/>
              <a:rect l="l" t="t" r="r" b="b"/>
              <a:pathLst>
                <a:path w="9919970" h="815340">
                  <a:moveTo>
                    <a:pt x="9783826" y="0"/>
                  </a:moveTo>
                  <a:lnTo>
                    <a:pt x="135902" y="0"/>
                  </a:lnTo>
                  <a:lnTo>
                    <a:pt x="92946" y="6927"/>
                  </a:lnTo>
                  <a:lnTo>
                    <a:pt x="55640" y="26216"/>
                  </a:lnTo>
                  <a:lnTo>
                    <a:pt x="26221" y="55632"/>
                  </a:lnTo>
                  <a:lnTo>
                    <a:pt x="6928" y="92935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1" y="759707"/>
                  </a:lnTo>
                  <a:lnTo>
                    <a:pt x="55640" y="789123"/>
                  </a:lnTo>
                  <a:lnTo>
                    <a:pt x="92946" y="808412"/>
                  </a:lnTo>
                  <a:lnTo>
                    <a:pt x="135902" y="815340"/>
                  </a:lnTo>
                  <a:lnTo>
                    <a:pt x="9783826" y="815340"/>
                  </a:lnTo>
                  <a:lnTo>
                    <a:pt x="9826780" y="808412"/>
                  </a:lnTo>
                  <a:lnTo>
                    <a:pt x="9864083" y="789123"/>
                  </a:lnTo>
                  <a:lnTo>
                    <a:pt x="9893499" y="759707"/>
                  </a:lnTo>
                  <a:lnTo>
                    <a:pt x="9912788" y="722404"/>
                  </a:lnTo>
                  <a:lnTo>
                    <a:pt x="9919716" y="679450"/>
                  </a:lnTo>
                  <a:lnTo>
                    <a:pt x="9919716" y="135890"/>
                  </a:lnTo>
                  <a:lnTo>
                    <a:pt x="9912788" y="92935"/>
                  </a:lnTo>
                  <a:lnTo>
                    <a:pt x="9893499" y="55632"/>
                  </a:lnTo>
                  <a:lnTo>
                    <a:pt x="9864083" y="26216"/>
                  </a:lnTo>
                  <a:lnTo>
                    <a:pt x="9826780" y="6927"/>
                  </a:lnTo>
                  <a:lnTo>
                    <a:pt x="978382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2879" y="647141"/>
            <a:ext cx="5849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II-</a:t>
            </a:r>
            <a:r>
              <a:rPr sz="28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Tóm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tắt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quá</a:t>
            </a:r>
            <a:r>
              <a:rPr sz="2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trình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tại</a:t>
            </a:r>
            <a:r>
              <a:rPr sz="2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khoa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cấp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cứu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5591" y="1514855"/>
            <a:ext cx="12065635" cy="7972425"/>
          </a:xfrm>
          <a:custGeom>
            <a:avLst/>
            <a:gdLst/>
            <a:ahLst/>
            <a:cxnLst/>
            <a:rect l="l" t="t" r="r" b="b"/>
            <a:pathLst>
              <a:path w="12065635" h="7972425">
                <a:moveTo>
                  <a:pt x="0" y="7972044"/>
                </a:moveTo>
                <a:lnTo>
                  <a:pt x="12065508" y="7972044"/>
                </a:lnTo>
                <a:lnTo>
                  <a:pt x="12065508" y="0"/>
                </a:lnTo>
                <a:lnTo>
                  <a:pt x="0" y="0"/>
                </a:lnTo>
                <a:lnTo>
                  <a:pt x="0" y="79720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4636" y="2022474"/>
            <a:ext cx="7976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7275" algn="l"/>
                <a:tab pos="6008370" algn="l"/>
              </a:tabLst>
            </a:pPr>
            <a:r>
              <a:rPr dirty="0"/>
              <a:t>1. Khám</a:t>
            </a:r>
            <a:r>
              <a:rPr spc="-20" dirty="0"/>
              <a:t> lúc:</a:t>
            </a:r>
            <a:r>
              <a:rPr dirty="0"/>
              <a:t>	13</a:t>
            </a:r>
            <a:r>
              <a:rPr spc="-15" dirty="0"/>
              <a:t> </a:t>
            </a:r>
            <a:r>
              <a:rPr dirty="0"/>
              <a:t>Giờ</a:t>
            </a:r>
            <a:r>
              <a:rPr spc="-10" dirty="0"/>
              <a:t> </a:t>
            </a:r>
            <a:r>
              <a:rPr dirty="0"/>
              <a:t>35</a:t>
            </a:r>
            <a:r>
              <a:rPr spc="-15" dirty="0"/>
              <a:t> </a:t>
            </a:r>
            <a:r>
              <a:rPr dirty="0"/>
              <a:t>Phút,</a:t>
            </a:r>
            <a:r>
              <a:rPr spc="-15" dirty="0"/>
              <a:t> </a:t>
            </a:r>
            <a:r>
              <a:rPr spc="-20" dirty="0"/>
              <a:t>ngày</a:t>
            </a:r>
            <a:r>
              <a:rPr dirty="0"/>
              <a:t>	26/</a:t>
            </a:r>
            <a:r>
              <a:rPr spc="-20" dirty="0"/>
              <a:t> </a:t>
            </a:r>
            <a:r>
              <a:rPr spc="-10" dirty="0"/>
              <a:t>08/2025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79357" y="2997835"/>
            <a:ext cx="14020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Trì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hoãn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636" y="2997835"/>
            <a:ext cx="666750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indent="-4064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19100" algn="l"/>
                <a:tab pos="5106035" algn="l"/>
              </a:tabLst>
            </a:pPr>
            <a:r>
              <a:rPr sz="3200" dirty="0">
                <a:latin typeface="Times New Roman"/>
                <a:cs typeface="Times New Roman"/>
              </a:rPr>
              <a:t>Phân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loại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trước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cấp</a:t>
            </a:r>
            <a:r>
              <a:rPr sz="3200" spc="-20" dirty="0">
                <a:latin typeface="Times New Roman"/>
                <a:cs typeface="Times New Roman"/>
              </a:rPr>
              <a:t> cứu:</a:t>
            </a:r>
            <a:r>
              <a:rPr sz="3200" dirty="0">
                <a:latin typeface="Times New Roman"/>
                <a:cs typeface="Times New Roman"/>
              </a:rPr>
              <a:t>	Khẩn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cấp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Font typeface="Times New Roman"/>
              <a:buAutoNum type="arabicPeriod" startAt="2"/>
            </a:pPr>
            <a:endParaRPr sz="3200" dirty="0">
              <a:latin typeface="Times New Roman"/>
              <a:cs typeface="Times New Roman"/>
            </a:endParaRPr>
          </a:p>
          <a:p>
            <a:pPr marL="419100" indent="-406400">
              <a:lnSpc>
                <a:spcPct val="100000"/>
              </a:lnSpc>
              <a:buAutoNum type="arabicPeriod" startAt="2"/>
              <a:tabLst>
                <a:tab pos="419100" algn="l"/>
              </a:tabLst>
            </a:pPr>
            <a:r>
              <a:rPr sz="3200" dirty="0">
                <a:latin typeface="Times New Roman"/>
                <a:cs typeface="Times New Roman"/>
              </a:rPr>
              <a:t>Sinh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hiệu: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636" y="5436488"/>
            <a:ext cx="1188593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0" indent="-406400">
              <a:lnSpc>
                <a:spcPct val="100000"/>
              </a:lnSpc>
              <a:spcBef>
                <a:spcPts val="105"/>
              </a:spcBef>
              <a:buAutoNum type="arabicPeriod" startAt="4"/>
              <a:tabLst>
                <a:tab pos="419100" algn="l"/>
              </a:tabLst>
            </a:pPr>
            <a:r>
              <a:rPr sz="3200" dirty="0">
                <a:latin typeface="Times New Roman"/>
                <a:cs typeface="Times New Roman"/>
              </a:rPr>
              <a:t>Lý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vào viện: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Đau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bụng</a:t>
            </a:r>
            <a:endParaRPr sz="3200" dirty="0">
              <a:latin typeface="Times New Roman"/>
              <a:cs typeface="Times New Roman"/>
            </a:endParaRPr>
          </a:p>
          <a:p>
            <a:pPr marL="410845" indent="-398145">
              <a:lnSpc>
                <a:spcPct val="100000"/>
              </a:lnSpc>
              <a:buAutoNum type="arabicPeriod" startAt="4"/>
              <a:tabLst>
                <a:tab pos="410845" algn="l"/>
              </a:tabLst>
            </a:pPr>
            <a:r>
              <a:rPr sz="3200" dirty="0">
                <a:latin typeface="Times New Roman"/>
                <a:cs typeface="Times New Roman"/>
              </a:rPr>
              <a:t>Tóm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tắt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bệnh</a:t>
            </a:r>
            <a:r>
              <a:rPr sz="3200" spc="-25" dirty="0">
                <a:latin typeface="Times New Roman"/>
                <a:cs typeface="Times New Roman"/>
              </a:rPr>
              <a:t> sử:</a:t>
            </a:r>
            <a:endParaRPr sz="3200" dirty="0">
              <a:latin typeface="Times New Roman"/>
              <a:cs typeface="Times New Roman"/>
            </a:endParaRPr>
          </a:p>
          <a:p>
            <a:pPr marL="962025" marR="719455" indent="-457200">
              <a:lnSpc>
                <a:spcPct val="100000"/>
              </a:lnSpc>
              <a:tabLst>
                <a:tab pos="962025" algn="l"/>
                <a:tab pos="2023745" algn="l"/>
              </a:tabLst>
            </a:pPr>
            <a:r>
              <a:rPr sz="3200" spc="-50" dirty="0">
                <a:latin typeface="Cambria"/>
                <a:cs typeface="Cambria"/>
              </a:rPr>
              <a:t>-</a:t>
            </a:r>
            <a:r>
              <a:rPr sz="3200" dirty="0">
                <a:latin typeface="Cambria"/>
                <a:cs typeface="Cambria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Bệnh</a:t>
            </a:r>
            <a:r>
              <a:rPr sz="3200" dirty="0">
                <a:latin typeface="Times New Roman"/>
                <a:cs typeface="Times New Roman"/>
              </a:rPr>
              <a:t>	2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ngày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đau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bụng,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nôn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ói,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không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tiêu lỏng,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bụng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chướng, </a:t>
            </a:r>
            <a:r>
              <a:rPr sz="3200" dirty="0">
                <a:latin typeface="Times New Roman"/>
                <a:cs typeface="Times New Roman"/>
              </a:rPr>
              <a:t>kèm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sốt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nhập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viện</a:t>
            </a:r>
            <a:endParaRPr sz="3200" dirty="0">
              <a:latin typeface="Times New Roman"/>
              <a:cs typeface="Times New Roman"/>
            </a:endParaRPr>
          </a:p>
          <a:p>
            <a:pPr marL="411480" indent="-398780">
              <a:lnSpc>
                <a:spcPct val="100000"/>
              </a:lnSpc>
              <a:buAutoNum type="arabicPeriod" startAt="6"/>
              <a:tabLst>
                <a:tab pos="411480" algn="l"/>
              </a:tabLst>
            </a:pPr>
            <a:r>
              <a:rPr sz="3200" dirty="0">
                <a:latin typeface="Times New Roman"/>
                <a:cs typeface="Times New Roman"/>
              </a:rPr>
              <a:t>Tóm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tắt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tiền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sử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bệnh/tiền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sử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dị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ứng:</a:t>
            </a: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K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tiền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liệt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tuyến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mở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bàng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quang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ra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da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Rung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nhĩ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D/c NMN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</a:t>
            </a:r>
            <a:r>
              <a:rPr sz="3200" spc="-18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– </a:t>
            </a:r>
            <a:r>
              <a:rPr sz="3200" spc="-10" dirty="0">
                <a:latin typeface="Times New Roman"/>
                <a:cs typeface="Times New Roman"/>
              </a:rPr>
              <a:t>Viêm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đại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tràng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xuất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huyết.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03164" y="2984017"/>
            <a:ext cx="1911350" cy="620395"/>
            <a:chOff x="5503164" y="2984017"/>
            <a:chExt cx="1911350" cy="62039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3164" y="2984017"/>
              <a:ext cx="1911095" cy="62024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550408" y="3008376"/>
              <a:ext cx="1821180" cy="530860"/>
            </a:xfrm>
            <a:custGeom>
              <a:avLst/>
              <a:gdLst/>
              <a:ahLst/>
              <a:cxnLst/>
              <a:rect l="l" t="t" r="r" b="b"/>
              <a:pathLst>
                <a:path w="1821179" h="530860">
                  <a:moveTo>
                    <a:pt x="0" y="265175"/>
                  </a:moveTo>
                  <a:lnTo>
                    <a:pt x="10823" y="224170"/>
                  </a:lnTo>
                  <a:lnTo>
                    <a:pt x="42213" y="185143"/>
                  </a:lnTo>
                  <a:lnTo>
                    <a:pt x="92550" y="148567"/>
                  </a:lnTo>
                  <a:lnTo>
                    <a:pt x="160216" y="114914"/>
                  </a:lnTo>
                  <a:lnTo>
                    <a:pt x="200041" y="99331"/>
                  </a:lnTo>
                  <a:lnTo>
                    <a:pt x="243591" y="84655"/>
                  </a:lnTo>
                  <a:lnTo>
                    <a:pt x="290663" y="70946"/>
                  </a:lnTo>
                  <a:lnTo>
                    <a:pt x="341056" y="58263"/>
                  </a:lnTo>
                  <a:lnTo>
                    <a:pt x="394566" y="46664"/>
                  </a:lnTo>
                  <a:lnTo>
                    <a:pt x="450991" y="36209"/>
                  </a:lnTo>
                  <a:lnTo>
                    <a:pt x="510129" y="26956"/>
                  </a:lnTo>
                  <a:lnTo>
                    <a:pt x="571777" y="18965"/>
                  </a:lnTo>
                  <a:lnTo>
                    <a:pt x="635733" y="12295"/>
                  </a:lnTo>
                  <a:lnTo>
                    <a:pt x="701795" y="7004"/>
                  </a:lnTo>
                  <a:lnTo>
                    <a:pt x="769760" y="3152"/>
                  </a:lnTo>
                  <a:lnTo>
                    <a:pt x="839425" y="797"/>
                  </a:lnTo>
                  <a:lnTo>
                    <a:pt x="910589" y="0"/>
                  </a:lnTo>
                  <a:lnTo>
                    <a:pt x="981754" y="797"/>
                  </a:lnTo>
                  <a:lnTo>
                    <a:pt x="1051419" y="3152"/>
                  </a:lnTo>
                  <a:lnTo>
                    <a:pt x="1119384" y="7004"/>
                  </a:lnTo>
                  <a:lnTo>
                    <a:pt x="1185446" y="12295"/>
                  </a:lnTo>
                  <a:lnTo>
                    <a:pt x="1249402" y="18965"/>
                  </a:lnTo>
                  <a:lnTo>
                    <a:pt x="1311050" y="26956"/>
                  </a:lnTo>
                  <a:lnTo>
                    <a:pt x="1370188" y="36209"/>
                  </a:lnTo>
                  <a:lnTo>
                    <a:pt x="1426613" y="46664"/>
                  </a:lnTo>
                  <a:lnTo>
                    <a:pt x="1480123" y="58263"/>
                  </a:lnTo>
                  <a:lnTo>
                    <a:pt x="1530516" y="70946"/>
                  </a:lnTo>
                  <a:lnTo>
                    <a:pt x="1577588" y="84655"/>
                  </a:lnTo>
                  <a:lnTo>
                    <a:pt x="1621138" y="99331"/>
                  </a:lnTo>
                  <a:lnTo>
                    <a:pt x="1660963" y="114914"/>
                  </a:lnTo>
                  <a:lnTo>
                    <a:pt x="1696861" y="131346"/>
                  </a:lnTo>
                  <a:lnTo>
                    <a:pt x="1756065" y="166519"/>
                  </a:lnTo>
                  <a:lnTo>
                    <a:pt x="1797131" y="204380"/>
                  </a:lnTo>
                  <a:lnTo>
                    <a:pt x="1818440" y="244455"/>
                  </a:lnTo>
                  <a:lnTo>
                    <a:pt x="1821180" y="265175"/>
                  </a:lnTo>
                  <a:lnTo>
                    <a:pt x="1818440" y="285896"/>
                  </a:lnTo>
                  <a:lnTo>
                    <a:pt x="1797131" y="325971"/>
                  </a:lnTo>
                  <a:lnTo>
                    <a:pt x="1756065" y="363832"/>
                  </a:lnTo>
                  <a:lnTo>
                    <a:pt x="1696861" y="399005"/>
                  </a:lnTo>
                  <a:lnTo>
                    <a:pt x="1660963" y="415437"/>
                  </a:lnTo>
                  <a:lnTo>
                    <a:pt x="1621138" y="431020"/>
                  </a:lnTo>
                  <a:lnTo>
                    <a:pt x="1577588" y="445696"/>
                  </a:lnTo>
                  <a:lnTo>
                    <a:pt x="1530516" y="459405"/>
                  </a:lnTo>
                  <a:lnTo>
                    <a:pt x="1480123" y="472088"/>
                  </a:lnTo>
                  <a:lnTo>
                    <a:pt x="1426613" y="483687"/>
                  </a:lnTo>
                  <a:lnTo>
                    <a:pt x="1370188" y="494142"/>
                  </a:lnTo>
                  <a:lnTo>
                    <a:pt x="1311050" y="503395"/>
                  </a:lnTo>
                  <a:lnTo>
                    <a:pt x="1249402" y="511386"/>
                  </a:lnTo>
                  <a:lnTo>
                    <a:pt x="1185446" y="518056"/>
                  </a:lnTo>
                  <a:lnTo>
                    <a:pt x="1119384" y="523347"/>
                  </a:lnTo>
                  <a:lnTo>
                    <a:pt x="1051419" y="527199"/>
                  </a:lnTo>
                  <a:lnTo>
                    <a:pt x="981754" y="529554"/>
                  </a:lnTo>
                  <a:lnTo>
                    <a:pt x="910589" y="530351"/>
                  </a:lnTo>
                  <a:lnTo>
                    <a:pt x="839425" y="529554"/>
                  </a:lnTo>
                  <a:lnTo>
                    <a:pt x="769760" y="527199"/>
                  </a:lnTo>
                  <a:lnTo>
                    <a:pt x="701795" y="523347"/>
                  </a:lnTo>
                  <a:lnTo>
                    <a:pt x="635733" y="518056"/>
                  </a:lnTo>
                  <a:lnTo>
                    <a:pt x="571777" y="511386"/>
                  </a:lnTo>
                  <a:lnTo>
                    <a:pt x="510129" y="503395"/>
                  </a:lnTo>
                  <a:lnTo>
                    <a:pt x="450991" y="494142"/>
                  </a:lnTo>
                  <a:lnTo>
                    <a:pt x="394566" y="483687"/>
                  </a:lnTo>
                  <a:lnTo>
                    <a:pt x="341056" y="472088"/>
                  </a:lnTo>
                  <a:lnTo>
                    <a:pt x="290663" y="459405"/>
                  </a:lnTo>
                  <a:lnTo>
                    <a:pt x="243591" y="445696"/>
                  </a:lnTo>
                  <a:lnTo>
                    <a:pt x="200041" y="431020"/>
                  </a:lnTo>
                  <a:lnTo>
                    <a:pt x="160216" y="415437"/>
                  </a:lnTo>
                  <a:lnTo>
                    <a:pt x="124318" y="399005"/>
                  </a:lnTo>
                  <a:lnTo>
                    <a:pt x="65114" y="363832"/>
                  </a:lnTo>
                  <a:lnTo>
                    <a:pt x="24048" y="325971"/>
                  </a:lnTo>
                  <a:lnTo>
                    <a:pt x="2739" y="285896"/>
                  </a:lnTo>
                  <a:lnTo>
                    <a:pt x="0" y="265175"/>
                  </a:lnTo>
                  <a:close/>
                </a:path>
              </a:pathLst>
            </a:custGeom>
            <a:ln w="9144">
              <a:solidFill>
                <a:srgbClr val="5D9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065110" y="4502784"/>
          <a:ext cx="11235688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4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90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Mạch: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114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T: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38,5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HA: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140/90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Nhịp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thở: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Cân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nặng: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53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kg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SpO2: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5875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94%/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khí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trời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068" y="167637"/>
            <a:ext cx="10075545" cy="904240"/>
            <a:chOff x="163068" y="167637"/>
            <a:chExt cx="10075545" cy="904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506" y="167637"/>
              <a:ext cx="9983726" cy="8763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068" y="243839"/>
              <a:ext cx="6330696" cy="8275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8036" y="178307"/>
              <a:ext cx="9921240" cy="814069"/>
            </a:xfrm>
            <a:custGeom>
              <a:avLst/>
              <a:gdLst/>
              <a:ahLst/>
              <a:cxnLst/>
              <a:rect l="l" t="t" r="r" b="b"/>
              <a:pathLst>
                <a:path w="9921240" h="814069">
                  <a:moveTo>
                    <a:pt x="9785604" y="0"/>
                  </a:moveTo>
                  <a:lnTo>
                    <a:pt x="135636" y="0"/>
                  </a:lnTo>
                  <a:lnTo>
                    <a:pt x="92766" y="6912"/>
                  </a:lnTo>
                  <a:lnTo>
                    <a:pt x="55533" y="26164"/>
                  </a:lnTo>
                  <a:lnTo>
                    <a:pt x="26171" y="55522"/>
                  </a:lnTo>
                  <a:lnTo>
                    <a:pt x="6915" y="92756"/>
                  </a:lnTo>
                  <a:lnTo>
                    <a:pt x="0" y="135636"/>
                  </a:lnTo>
                  <a:lnTo>
                    <a:pt x="0" y="678180"/>
                  </a:lnTo>
                  <a:lnTo>
                    <a:pt x="6915" y="721059"/>
                  </a:lnTo>
                  <a:lnTo>
                    <a:pt x="26171" y="758293"/>
                  </a:lnTo>
                  <a:lnTo>
                    <a:pt x="55533" y="787651"/>
                  </a:lnTo>
                  <a:lnTo>
                    <a:pt x="92766" y="806903"/>
                  </a:lnTo>
                  <a:lnTo>
                    <a:pt x="135636" y="813816"/>
                  </a:lnTo>
                  <a:lnTo>
                    <a:pt x="9785604" y="813816"/>
                  </a:lnTo>
                  <a:lnTo>
                    <a:pt x="9828483" y="806903"/>
                  </a:lnTo>
                  <a:lnTo>
                    <a:pt x="9865717" y="787651"/>
                  </a:lnTo>
                  <a:lnTo>
                    <a:pt x="9895075" y="758293"/>
                  </a:lnTo>
                  <a:lnTo>
                    <a:pt x="9914327" y="721059"/>
                  </a:lnTo>
                  <a:lnTo>
                    <a:pt x="9921240" y="678180"/>
                  </a:lnTo>
                  <a:lnTo>
                    <a:pt x="9921240" y="135636"/>
                  </a:lnTo>
                  <a:lnTo>
                    <a:pt x="9914327" y="92756"/>
                  </a:lnTo>
                  <a:lnTo>
                    <a:pt x="9895075" y="55522"/>
                  </a:lnTo>
                  <a:lnTo>
                    <a:pt x="9865717" y="26164"/>
                  </a:lnTo>
                  <a:lnTo>
                    <a:pt x="9828483" y="6912"/>
                  </a:lnTo>
                  <a:lnTo>
                    <a:pt x="978560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6704" y="347217"/>
            <a:ext cx="5848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II-</a:t>
            </a:r>
            <a:r>
              <a:rPr sz="28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Tóm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tắt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quá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trình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tại</a:t>
            </a:r>
            <a:r>
              <a:rPr sz="28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khoa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cấp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cứu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480" y="1255014"/>
            <a:ext cx="9543415" cy="3804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030" indent="-354330">
              <a:lnSpc>
                <a:spcPct val="100000"/>
              </a:lnSpc>
              <a:spcBef>
                <a:spcPts val="95"/>
              </a:spcBef>
              <a:buAutoNum type="arabicPeriod" startAt="7"/>
              <a:tabLst>
                <a:tab pos="367030" algn="l"/>
              </a:tabLst>
            </a:pPr>
            <a:r>
              <a:rPr sz="2800" spc="-10" dirty="0">
                <a:latin typeface="Times New Roman"/>
                <a:cs typeface="Times New Roman"/>
              </a:rPr>
              <a:t>Khám:</a:t>
            </a:r>
            <a:endParaRPr sz="2800" dirty="0">
              <a:latin typeface="Times New Roman"/>
              <a:cs typeface="Times New Roman"/>
            </a:endParaRPr>
          </a:p>
          <a:p>
            <a:pPr marL="962025" lvl="1" indent="-457200">
              <a:lnSpc>
                <a:spcPct val="100000"/>
              </a:lnSpc>
              <a:spcBef>
                <a:spcPts val="15"/>
              </a:spcBef>
              <a:buFont typeface="Cambria"/>
              <a:buChar char="-"/>
              <a:tabLst>
                <a:tab pos="962025" algn="l"/>
              </a:tabLst>
            </a:pPr>
            <a:r>
              <a:rPr sz="2400" dirty="0">
                <a:latin typeface="Times New Roman"/>
                <a:cs typeface="Times New Roman"/>
              </a:rPr>
              <a:t>Bệnh tỉnh,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tiếp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xúc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được.</a:t>
            </a:r>
            <a:endParaRPr sz="2400" dirty="0">
              <a:latin typeface="Times New Roman"/>
              <a:cs typeface="Times New Roman"/>
            </a:endParaRPr>
          </a:p>
          <a:p>
            <a:pPr marL="962025" lvl="1" indent="-457200">
              <a:lnSpc>
                <a:spcPct val="100000"/>
              </a:lnSpc>
              <a:buFont typeface="Cambria"/>
              <a:buChar char="-"/>
              <a:tabLst>
                <a:tab pos="962025" algn="l"/>
              </a:tabLst>
            </a:pPr>
            <a:r>
              <a:rPr sz="2400" dirty="0">
                <a:latin typeface="Times New Roman"/>
                <a:cs typeface="Times New Roman"/>
              </a:rPr>
              <a:t>Da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niêm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hồng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vừa</a:t>
            </a:r>
            <a:endParaRPr sz="2400" dirty="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  <a:tabLst>
                <a:tab pos="962025" algn="l"/>
              </a:tabLst>
            </a:pPr>
            <a:r>
              <a:rPr sz="2400" spc="-50" dirty="0">
                <a:latin typeface="Cambria"/>
                <a:cs typeface="Cambria"/>
              </a:rPr>
              <a:t>-</a:t>
            </a:r>
            <a:r>
              <a:rPr sz="2400" dirty="0">
                <a:latin typeface="Cambria"/>
                <a:cs typeface="Cambria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HA: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140/90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mmHg,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M: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114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l/p,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SpO2: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99%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KP,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NT: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22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l/p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T: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38,5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C</a:t>
            </a:r>
            <a:endParaRPr sz="2400" dirty="0">
              <a:latin typeface="Times New Roman"/>
              <a:cs typeface="Times New Roman"/>
            </a:endParaRPr>
          </a:p>
          <a:p>
            <a:pPr marL="962025" lvl="1" indent="-457200">
              <a:lnSpc>
                <a:spcPct val="100000"/>
              </a:lnSpc>
              <a:buFont typeface="Cambria"/>
              <a:buChar char="-"/>
              <a:tabLst>
                <a:tab pos="962025" algn="l"/>
              </a:tabLst>
            </a:pPr>
            <a:r>
              <a:rPr sz="2400" dirty="0">
                <a:latin typeface="Times New Roman"/>
                <a:cs typeface="Times New Roman"/>
              </a:rPr>
              <a:t>Trung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tiện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(+)</a:t>
            </a:r>
            <a:endParaRPr sz="2400" dirty="0">
              <a:latin typeface="Times New Roman"/>
              <a:cs typeface="Times New Roman"/>
            </a:endParaRPr>
          </a:p>
          <a:p>
            <a:pPr marL="962025" lvl="1" indent="-457200">
              <a:lnSpc>
                <a:spcPct val="100000"/>
              </a:lnSpc>
              <a:buFont typeface="Cambria"/>
              <a:buChar char="-"/>
              <a:tabLst>
                <a:tab pos="962025" algn="l"/>
              </a:tabLst>
            </a:pPr>
            <a:r>
              <a:rPr sz="2400" dirty="0">
                <a:latin typeface="Times New Roman"/>
                <a:cs typeface="Times New Roman"/>
              </a:rPr>
              <a:t>Tiểu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sonde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vàng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trong</a:t>
            </a:r>
            <a:endParaRPr sz="2400" dirty="0">
              <a:latin typeface="Times New Roman"/>
              <a:cs typeface="Times New Roman"/>
            </a:endParaRPr>
          </a:p>
          <a:p>
            <a:pPr marL="962025" lvl="1" indent="-457200">
              <a:lnSpc>
                <a:spcPct val="100000"/>
              </a:lnSpc>
              <a:buFont typeface="Cambria"/>
              <a:buChar char="-"/>
              <a:tabLst>
                <a:tab pos="962025" algn="l"/>
              </a:tabLst>
            </a:pPr>
            <a:r>
              <a:rPr sz="2400" dirty="0">
                <a:latin typeface="Times New Roman"/>
                <a:cs typeface="Times New Roman"/>
              </a:rPr>
              <a:t>Tim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đều</a:t>
            </a:r>
            <a:endParaRPr sz="2400" dirty="0">
              <a:latin typeface="Times New Roman"/>
              <a:cs typeface="Times New Roman"/>
            </a:endParaRPr>
          </a:p>
          <a:p>
            <a:pPr marL="962025" lvl="1" indent="-457200">
              <a:lnSpc>
                <a:spcPct val="100000"/>
              </a:lnSpc>
              <a:buFont typeface="Cambria"/>
              <a:buChar char="-"/>
              <a:tabLst>
                <a:tab pos="962025" algn="l"/>
              </a:tabLst>
            </a:pPr>
            <a:r>
              <a:rPr sz="2400" dirty="0">
                <a:latin typeface="Times New Roman"/>
                <a:cs typeface="Times New Roman"/>
              </a:rPr>
              <a:t>Phổi không </a:t>
            </a:r>
            <a:r>
              <a:rPr sz="2400" spc="-25" dirty="0">
                <a:latin typeface="Times New Roman"/>
                <a:cs typeface="Times New Roman"/>
              </a:rPr>
              <a:t>ran</a:t>
            </a:r>
            <a:endParaRPr sz="2400" dirty="0">
              <a:latin typeface="Times New Roman"/>
              <a:cs typeface="Times New Roman"/>
            </a:endParaRPr>
          </a:p>
          <a:p>
            <a:pPr marL="962025" lvl="1" indent="-457200">
              <a:lnSpc>
                <a:spcPts val="2875"/>
              </a:lnSpc>
              <a:buFont typeface="Cambria"/>
              <a:buChar char="-"/>
              <a:tabLst>
                <a:tab pos="962025" algn="l"/>
              </a:tabLst>
            </a:pPr>
            <a:r>
              <a:rPr sz="2400" dirty="0">
                <a:latin typeface="Times New Roman"/>
                <a:cs typeface="Times New Roman"/>
              </a:rPr>
              <a:t>Bụng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chướng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căng,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ấn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đau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khắp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bụng.</a:t>
            </a:r>
            <a:endParaRPr sz="2400" dirty="0">
              <a:latin typeface="Times New Roman"/>
              <a:cs typeface="Times New Roman"/>
            </a:endParaRPr>
          </a:p>
          <a:p>
            <a:pPr marL="361315" indent="-348615">
              <a:lnSpc>
                <a:spcPts val="3354"/>
              </a:lnSpc>
              <a:buAutoNum type="arabicPeriod" startAt="7"/>
              <a:tabLst>
                <a:tab pos="361315" algn="l"/>
              </a:tabLst>
            </a:pPr>
            <a:r>
              <a:rPr sz="2800" dirty="0">
                <a:latin typeface="Times New Roman"/>
                <a:cs typeface="Times New Roman"/>
              </a:rPr>
              <a:t>Tóm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tắt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kết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quả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cận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lâm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sàng,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ngày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26/08/2025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5175" y="5716523"/>
            <a:ext cx="12251690" cy="4714240"/>
            <a:chOff x="265175" y="5716523"/>
            <a:chExt cx="12251690" cy="47142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0416" y="5716523"/>
              <a:ext cx="4616196" cy="47137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5" y="5716523"/>
              <a:ext cx="7635240" cy="43921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852" y="419096"/>
            <a:ext cx="10073640" cy="904240"/>
            <a:chOff x="339852" y="419096"/>
            <a:chExt cx="10073640" cy="904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289" y="419096"/>
              <a:ext cx="9982205" cy="8763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495299"/>
              <a:ext cx="4619244" cy="8275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4820" y="429767"/>
              <a:ext cx="9919970" cy="814069"/>
            </a:xfrm>
            <a:custGeom>
              <a:avLst/>
              <a:gdLst/>
              <a:ahLst/>
              <a:cxnLst/>
              <a:rect l="l" t="t" r="r" b="b"/>
              <a:pathLst>
                <a:path w="9919970" h="814069">
                  <a:moveTo>
                    <a:pt x="9784080" y="0"/>
                  </a:moveTo>
                  <a:lnTo>
                    <a:pt x="135636" y="0"/>
                  </a:lnTo>
                  <a:lnTo>
                    <a:pt x="92766" y="6912"/>
                  </a:lnTo>
                  <a:lnTo>
                    <a:pt x="55533" y="26164"/>
                  </a:lnTo>
                  <a:lnTo>
                    <a:pt x="26171" y="55522"/>
                  </a:lnTo>
                  <a:lnTo>
                    <a:pt x="6915" y="92756"/>
                  </a:lnTo>
                  <a:lnTo>
                    <a:pt x="0" y="135635"/>
                  </a:lnTo>
                  <a:lnTo>
                    <a:pt x="0" y="678179"/>
                  </a:lnTo>
                  <a:lnTo>
                    <a:pt x="6915" y="721059"/>
                  </a:lnTo>
                  <a:lnTo>
                    <a:pt x="26171" y="758293"/>
                  </a:lnTo>
                  <a:lnTo>
                    <a:pt x="55533" y="787651"/>
                  </a:lnTo>
                  <a:lnTo>
                    <a:pt x="92766" y="806903"/>
                  </a:lnTo>
                  <a:lnTo>
                    <a:pt x="135636" y="813815"/>
                  </a:lnTo>
                  <a:lnTo>
                    <a:pt x="9784080" y="813815"/>
                  </a:lnTo>
                  <a:lnTo>
                    <a:pt x="9826959" y="806903"/>
                  </a:lnTo>
                  <a:lnTo>
                    <a:pt x="9864193" y="787651"/>
                  </a:lnTo>
                  <a:lnTo>
                    <a:pt x="9893551" y="758293"/>
                  </a:lnTo>
                  <a:lnTo>
                    <a:pt x="9912803" y="721059"/>
                  </a:lnTo>
                  <a:lnTo>
                    <a:pt x="9919716" y="678179"/>
                  </a:lnTo>
                  <a:lnTo>
                    <a:pt x="9919716" y="135635"/>
                  </a:lnTo>
                  <a:lnTo>
                    <a:pt x="9912803" y="92756"/>
                  </a:lnTo>
                  <a:lnTo>
                    <a:pt x="9893551" y="55522"/>
                  </a:lnTo>
                  <a:lnTo>
                    <a:pt x="9864193" y="26164"/>
                  </a:lnTo>
                  <a:lnTo>
                    <a:pt x="9826959" y="6912"/>
                  </a:lnTo>
                  <a:lnTo>
                    <a:pt x="978408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2879" y="598677"/>
            <a:ext cx="4048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III-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Kết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quả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cận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lâm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sàng: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6795" y="1403603"/>
            <a:ext cx="8587740" cy="9250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6302" y="1460828"/>
            <a:ext cx="8363717" cy="842840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9852" y="419096"/>
            <a:ext cx="10073640" cy="904240"/>
            <a:chOff x="339852" y="419096"/>
            <a:chExt cx="10073640" cy="9042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89" y="419096"/>
              <a:ext cx="9982205" cy="8763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852" y="495299"/>
              <a:ext cx="4619244" cy="8275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4820" y="429767"/>
              <a:ext cx="9919970" cy="814069"/>
            </a:xfrm>
            <a:custGeom>
              <a:avLst/>
              <a:gdLst/>
              <a:ahLst/>
              <a:cxnLst/>
              <a:rect l="l" t="t" r="r" b="b"/>
              <a:pathLst>
                <a:path w="9919970" h="814069">
                  <a:moveTo>
                    <a:pt x="9784080" y="0"/>
                  </a:moveTo>
                  <a:lnTo>
                    <a:pt x="135636" y="0"/>
                  </a:lnTo>
                  <a:lnTo>
                    <a:pt x="92766" y="6912"/>
                  </a:lnTo>
                  <a:lnTo>
                    <a:pt x="55533" y="26164"/>
                  </a:lnTo>
                  <a:lnTo>
                    <a:pt x="26171" y="55522"/>
                  </a:lnTo>
                  <a:lnTo>
                    <a:pt x="6915" y="92756"/>
                  </a:lnTo>
                  <a:lnTo>
                    <a:pt x="0" y="135635"/>
                  </a:lnTo>
                  <a:lnTo>
                    <a:pt x="0" y="678179"/>
                  </a:lnTo>
                  <a:lnTo>
                    <a:pt x="6915" y="721059"/>
                  </a:lnTo>
                  <a:lnTo>
                    <a:pt x="26171" y="758293"/>
                  </a:lnTo>
                  <a:lnTo>
                    <a:pt x="55533" y="787651"/>
                  </a:lnTo>
                  <a:lnTo>
                    <a:pt x="92766" y="806903"/>
                  </a:lnTo>
                  <a:lnTo>
                    <a:pt x="135636" y="813815"/>
                  </a:lnTo>
                  <a:lnTo>
                    <a:pt x="9784080" y="813815"/>
                  </a:lnTo>
                  <a:lnTo>
                    <a:pt x="9826959" y="806903"/>
                  </a:lnTo>
                  <a:lnTo>
                    <a:pt x="9864193" y="787651"/>
                  </a:lnTo>
                  <a:lnTo>
                    <a:pt x="9893551" y="758293"/>
                  </a:lnTo>
                  <a:lnTo>
                    <a:pt x="9912803" y="721059"/>
                  </a:lnTo>
                  <a:lnTo>
                    <a:pt x="9919716" y="678179"/>
                  </a:lnTo>
                  <a:lnTo>
                    <a:pt x="9919716" y="135635"/>
                  </a:lnTo>
                  <a:lnTo>
                    <a:pt x="9912803" y="92756"/>
                  </a:lnTo>
                  <a:lnTo>
                    <a:pt x="9893551" y="55522"/>
                  </a:lnTo>
                  <a:lnTo>
                    <a:pt x="9864193" y="26164"/>
                  </a:lnTo>
                  <a:lnTo>
                    <a:pt x="9826959" y="6912"/>
                  </a:lnTo>
                  <a:lnTo>
                    <a:pt x="978408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2879" y="598677"/>
            <a:ext cx="4048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III-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Kết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quả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cận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lâm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sàng: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09900"/>
            <a:ext cx="12428220" cy="28163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9852" y="419096"/>
            <a:ext cx="10073640" cy="904240"/>
            <a:chOff x="339852" y="419096"/>
            <a:chExt cx="10073640" cy="9042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89" y="419096"/>
              <a:ext cx="9982205" cy="8763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852" y="495299"/>
              <a:ext cx="4619244" cy="8275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4820" y="429767"/>
              <a:ext cx="9919970" cy="814069"/>
            </a:xfrm>
            <a:custGeom>
              <a:avLst/>
              <a:gdLst/>
              <a:ahLst/>
              <a:cxnLst/>
              <a:rect l="l" t="t" r="r" b="b"/>
              <a:pathLst>
                <a:path w="9919970" h="814069">
                  <a:moveTo>
                    <a:pt x="9784080" y="0"/>
                  </a:moveTo>
                  <a:lnTo>
                    <a:pt x="135636" y="0"/>
                  </a:lnTo>
                  <a:lnTo>
                    <a:pt x="92766" y="6912"/>
                  </a:lnTo>
                  <a:lnTo>
                    <a:pt x="55533" y="26164"/>
                  </a:lnTo>
                  <a:lnTo>
                    <a:pt x="26171" y="55522"/>
                  </a:lnTo>
                  <a:lnTo>
                    <a:pt x="6915" y="92756"/>
                  </a:lnTo>
                  <a:lnTo>
                    <a:pt x="0" y="135635"/>
                  </a:lnTo>
                  <a:lnTo>
                    <a:pt x="0" y="678179"/>
                  </a:lnTo>
                  <a:lnTo>
                    <a:pt x="6915" y="721059"/>
                  </a:lnTo>
                  <a:lnTo>
                    <a:pt x="26171" y="758293"/>
                  </a:lnTo>
                  <a:lnTo>
                    <a:pt x="55533" y="787651"/>
                  </a:lnTo>
                  <a:lnTo>
                    <a:pt x="92766" y="806903"/>
                  </a:lnTo>
                  <a:lnTo>
                    <a:pt x="135636" y="813815"/>
                  </a:lnTo>
                  <a:lnTo>
                    <a:pt x="9784080" y="813815"/>
                  </a:lnTo>
                  <a:lnTo>
                    <a:pt x="9826959" y="806903"/>
                  </a:lnTo>
                  <a:lnTo>
                    <a:pt x="9864193" y="787651"/>
                  </a:lnTo>
                  <a:lnTo>
                    <a:pt x="9893551" y="758293"/>
                  </a:lnTo>
                  <a:lnTo>
                    <a:pt x="9912803" y="721059"/>
                  </a:lnTo>
                  <a:lnTo>
                    <a:pt x="9919716" y="678179"/>
                  </a:lnTo>
                  <a:lnTo>
                    <a:pt x="9919716" y="135635"/>
                  </a:lnTo>
                  <a:lnTo>
                    <a:pt x="9912803" y="92756"/>
                  </a:lnTo>
                  <a:lnTo>
                    <a:pt x="9893551" y="55522"/>
                  </a:lnTo>
                  <a:lnTo>
                    <a:pt x="9864193" y="26164"/>
                  </a:lnTo>
                  <a:lnTo>
                    <a:pt x="9826959" y="6912"/>
                  </a:lnTo>
                  <a:lnTo>
                    <a:pt x="978408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2879" y="598677"/>
            <a:ext cx="4048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III-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Kết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quả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cận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lâm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sàng: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852" y="467749"/>
            <a:ext cx="10073640" cy="904240"/>
            <a:chOff x="339852" y="467749"/>
            <a:chExt cx="10073640" cy="904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289" y="467749"/>
              <a:ext cx="9982205" cy="8780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" y="544068"/>
              <a:ext cx="5312664" cy="8275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4820" y="478536"/>
              <a:ext cx="9919970" cy="815340"/>
            </a:xfrm>
            <a:custGeom>
              <a:avLst/>
              <a:gdLst/>
              <a:ahLst/>
              <a:cxnLst/>
              <a:rect l="l" t="t" r="r" b="b"/>
              <a:pathLst>
                <a:path w="9919970" h="815340">
                  <a:moveTo>
                    <a:pt x="9783826" y="0"/>
                  </a:moveTo>
                  <a:lnTo>
                    <a:pt x="135902" y="0"/>
                  </a:lnTo>
                  <a:lnTo>
                    <a:pt x="92946" y="6927"/>
                  </a:lnTo>
                  <a:lnTo>
                    <a:pt x="55640" y="26216"/>
                  </a:lnTo>
                  <a:lnTo>
                    <a:pt x="26221" y="55632"/>
                  </a:lnTo>
                  <a:lnTo>
                    <a:pt x="6928" y="92935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1" y="759707"/>
                  </a:lnTo>
                  <a:lnTo>
                    <a:pt x="55640" y="789123"/>
                  </a:lnTo>
                  <a:lnTo>
                    <a:pt x="92946" y="808412"/>
                  </a:lnTo>
                  <a:lnTo>
                    <a:pt x="135902" y="815340"/>
                  </a:lnTo>
                  <a:lnTo>
                    <a:pt x="9783826" y="815340"/>
                  </a:lnTo>
                  <a:lnTo>
                    <a:pt x="9826780" y="808412"/>
                  </a:lnTo>
                  <a:lnTo>
                    <a:pt x="9864083" y="789123"/>
                  </a:lnTo>
                  <a:lnTo>
                    <a:pt x="9893499" y="759707"/>
                  </a:lnTo>
                  <a:lnTo>
                    <a:pt x="9912788" y="722404"/>
                  </a:lnTo>
                  <a:lnTo>
                    <a:pt x="9919716" y="679450"/>
                  </a:lnTo>
                  <a:lnTo>
                    <a:pt x="9919716" y="135890"/>
                  </a:lnTo>
                  <a:lnTo>
                    <a:pt x="9912788" y="92935"/>
                  </a:lnTo>
                  <a:lnTo>
                    <a:pt x="9893499" y="55632"/>
                  </a:lnTo>
                  <a:lnTo>
                    <a:pt x="9864083" y="26216"/>
                  </a:lnTo>
                  <a:lnTo>
                    <a:pt x="9826780" y="6927"/>
                  </a:lnTo>
                  <a:lnTo>
                    <a:pt x="978382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2879" y="647141"/>
            <a:ext cx="4831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IV.</a:t>
            </a:r>
            <a:r>
              <a:rPr sz="2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Chẩn</a:t>
            </a:r>
            <a:r>
              <a:rPr sz="2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đoán</a:t>
            </a:r>
            <a:r>
              <a:rPr sz="28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tại</a:t>
            </a:r>
            <a:r>
              <a:rPr sz="2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khoa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cấp</a:t>
            </a:r>
            <a:r>
              <a:rPr sz="2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cứu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9308" y="1537716"/>
            <a:ext cx="11513820" cy="7970520"/>
          </a:xfrm>
          <a:custGeom>
            <a:avLst/>
            <a:gdLst/>
            <a:ahLst/>
            <a:cxnLst/>
            <a:rect l="l" t="t" r="r" b="b"/>
            <a:pathLst>
              <a:path w="11513820" h="7970520">
                <a:moveTo>
                  <a:pt x="0" y="7970520"/>
                </a:moveTo>
                <a:lnTo>
                  <a:pt x="11513820" y="7970520"/>
                </a:lnTo>
                <a:lnTo>
                  <a:pt x="11513820" y="0"/>
                </a:lnTo>
                <a:lnTo>
                  <a:pt x="0" y="0"/>
                </a:lnTo>
                <a:lnTo>
                  <a:pt x="0" y="79705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/>
              <a:t>9.</a:t>
            </a:r>
            <a:r>
              <a:rPr spc="-75" dirty="0"/>
              <a:t> </a:t>
            </a:r>
            <a:r>
              <a:rPr dirty="0"/>
              <a:t>Tóm</a:t>
            </a:r>
            <a:r>
              <a:rPr spc="-25" dirty="0"/>
              <a:t> </a:t>
            </a:r>
            <a:r>
              <a:rPr dirty="0"/>
              <a:t>tắt</a:t>
            </a:r>
            <a:r>
              <a:rPr spc="-20" dirty="0"/>
              <a:t> </a:t>
            </a:r>
            <a:r>
              <a:rPr dirty="0"/>
              <a:t>chẩn</a:t>
            </a:r>
            <a:r>
              <a:rPr spc="-30" dirty="0"/>
              <a:t> </a:t>
            </a:r>
            <a:r>
              <a:rPr spc="-10" dirty="0"/>
              <a:t>đoán:</a:t>
            </a:r>
          </a:p>
          <a:p>
            <a:pPr marL="25400" marR="5080">
              <a:lnSpc>
                <a:spcPct val="100000"/>
              </a:lnSpc>
              <a:spcBef>
                <a:spcPts val="5"/>
              </a:spcBef>
            </a:pPr>
            <a:r>
              <a:rPr dirty="0"/>
              <a:t>TD</a:t>
            </a:r>
            <a:r>
              <a:rPr spc="-5" dirty="0"/>
              <a:t> </a:t>
            </a:r>
            <a:r>
              <a:rPr dirty="0"/>
              <a:t>Nhiễm</a:t>
            </a:r>
            <a:r>
              <a:rPr spc="-15" dirty="0"/>
              <a:t> </a:t>
            </a:r>
            <a:r>
              <a:rPr dirty="0"/>
              <a:t>trùng</a:t>
            </a:r>
            <a:r>
              <a:rPr spc="-20" dirty="0"/>
              <a:t> </a:t>
            </a:r>
            <a:r>
              <a:rPr dirty="0"/>
              <a:t>huyết</a:t>
            </a:r>
            <a:r>
              <a:rPr spc="-30" dirty="0"/>
              <a:t> </a:t>
            </a:r>
            <a:r>
              <a:rPr dirty="0"/>
              <a:t>từ</a:t>
            </a:r>
            <a:r>
              <a:rPr spc="10" dirty="0"/>
              <a:t> </a:t>
            </a:r>
            <a:r>
              <a:rPr dirty="0"/>
              <a:t>đường</a:t>
            </a:r>
            <a:r>
              <a:rPr spc="-20" dirty="0"/>
              <a:t> </a:t>
            </a:r>
            <a:r>
              <a:rPr dirty="0"/>
              <a:t>tiêu</a:t>
            </a:r>
            <a:r>
              <a:rPr spc="-10" dirty="0"/>
              <a:t> </a:t>
            </a:r>
            <a:r>
              <a:rPr dirty="0"/>
              <a:t>hóa</a:t>
            </a:r>
            <a:r>
              <a:rPr spc="-10" dirty="0"/>
              <a:t> </a:t>
            </a:r>
            <a:r>
              <a:rPr dirty="0"/>
              <a:t>– Suy thận mạn giai</a:t>
            </a:r>
            <a:r>
              <a:rPr spc="-10" dirty="0"/>
              <a:t> </a:t>
            </a:r>
            <a:r>
              <a:rPr dirty="0"/>
              <a:t>đoạn</a:t>
            </a:r>
            <a:r>
              <a:rPr spc="-10" dirty="0"/>
              <a:t> </a:t>
            </a:r>
            <a:r>
              <a:rPr spc="-50" dirty="0"/>
              <a:t>4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TD</a:t>
            </a:r>
            <a:r>
              <a:rPr spc="-65" dirty="0"/>
              <a:t> </a:t>
            </a:r>
            <a:r>
              <a:rPr dirty="0"/>
              <a:t>Tắc ruột</a:t>
            </a:r>
            <a:r>
              <a:rPr spc="-1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giảm</a:t>
            </a:r>
            <a:r>
              <a:rPr spc="-10" dirty="0"/>
              <a:t> </a:t>
            </a:r>
            <a:r>
              <a:rPr dirty="0"/>
              <a:t>đạm</a:t>
            </a:r>
            <a:r>
              <a:rPr spc="-15" dirty="0"/>
              <a:t> </a:t>
            </a:r>
            <a:r>
              <a:rPr dirty="0"/>
              <a:t>máu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D/c</a:t>
            </a:r>
            <a:r>
              <a:rPr spc="15" dirty="0"/>
              <a:t> </a:t>
            </a:r>
            <a:r>
              <a:rPr spc="-20" dirty="0"/>
              <a:t>NMN.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spcBef>
                <a:spcPts val="100"/>
              </a:spcBef>
              <a:buAutoNum type="arabicPeriod" startAt="10"/>
              <a:tabLst>
                <a:tab pos="621665" algn="l"/>
                <a:tab pos="5374005" algn="l"/>
                <a:tab pos="6967220" algn="l"/>
              </a:tabLst>
            </a:pPr>
            <a:r>
              <a:rPr dirty="0"/>
              <a:t>Hội</a:t>
            </a:r>
            <a:r>
              <a:rPr spc="-30" dirty="0"/>
              <a:t> </a:t>
            </a:r>
            <a:r>
              <a:rPr dirty="0"/>
              <a:t>chẩn:</a:t>
            </a:r>
            <a:r>
              <a:rPr spc="-60" dirty="0"/>
              <a:t> </a:t>
            </a:r>
            <a:r>
              <a:rPr dirty="0"/>
              <a:t>Cấp</a:t>
            </a:r>
            <a:r>
              <a:rPr spc="-20" dirty="0"/>
              <a:t> </a:t>
            </a:r>
            <a:r>
              <a:rPr dirty="0"/>
              <a:t>III</a:t>
            </a:r>
            <a:r>
              <a:rPr spc="-25" dirty="0"/>
              <a:t> </a:t>
            </a:r>
            <a:r>
              <a:rPr spc="-10" dirty="0"/>
              <a:t>(15h45)</a:t>
            </a:r>
            <a:r>
              <a:rPr dirty="0"/>
              <a:t>	</a:t>
            </a:r>
            <a:r>
              <a:rPr spc="-25" dirty="0"/>
              <a:t>Có</a:t>
            </a:r>
            <a:r>
              <a:rPr dirty="0"/>
              <a:t>	</a:t>
            </a:r>
            <a:r>
              <a:rPr spc="-10" dirty="0"/>
              <a:t>Không</a:t>
            </a:r>
          </a:p>
          <a:p>
            <a:pPr marL="969644" marR="5080" indent="-464820">
              <a:lnSpc>
                <a:spcPct val="100000"/>
              </a:lnSpc>
            </a:pPr>
            <a:r>
              <a:rPr dirty="0"/>
              <a:t>Tóm</a:t>
            </a:r>
            <a:r>
              <a:rPr spc="-20" dirty="0"/>
              <a:t> </a:t>
            </a:r>
            <a:r>
              <a:rPr dirty="0"/>
              <a:t>tắt</a:t>
            </a:r>
            <a:r>
              <a:rPr spc="-10" dirty="0"/>
              <a:t> </a:t>
            </a:r>
            <a:r>
              <a:rPr dirty="0"/>
              <a:t>sau hội</a:t>
            </a:r>
            <a:r>
              <a:rPr spc="-25" dirty="0"/>
              <a:t> </a:t>
            </a:r>
            <a:r>
              <a:rPr dirty="0"/>
              <a:t>chẩn</a:t>
            </a:r>
            <a:r>
              <a:rPr spc="-20" dirty="0"/>
              <a:t> </a:t>
            </a:r>
            <a:r>
              <a:rPr dirty="0"/>
              <a:t>: Nhiễm</a:t>
            </a:r>
            <a:r>
              <a:rPr spc="-25" dirty="0"/>
              <a:t> </a:t>
            </a:r>
            <a:r>
              <a:rPr dirty="0"/>
              <a:t>trùng</a:t>
            </a:r>
            <a:r>
              <a:rPr spc="-20" dirty="0"/>
              <a:t> </a:t>
            </a:r>
            <a:r>
              <a:rPr dirty="0"/>
              <a:t>huyết</a:t>
            </a:r>
            <a:r>
              <a:rPr spc="-4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Nhiễm</a:t>
            </a:r>
            <a:r>
              <a:rPr spc="-15" dirty="0"/>
              <a:t> </a:t>
            </a:r>
            <a:r>
              <a:rPr dirty="0"/>
              <a:t>trùng</a:t>
            </a:r>
            <a:r>
              <a:rPr spc="-30" dirty="0"/>
              <a:t> </a:t>
            </a:r>
            <a:r>
              <a:rPr dirty="0"/>
              <a:t>tiểu</a:t>
            </a:r>
            <a:r>
              <a:rPr spc="-5" dirty="0"/>
              <a:t> </a:t>
            </a:r>
            <a:r>
              <a:rPr spc="-25" dirty="0"/>
              <a:t>/Mở </a:t>
            </a:r>
            <a:r>
              <a:rPr dirty="0"/>
              <a:t>bàng</a:t>
            </a:r>
            <a:r>
              <a:rPr spc="-30" dirty="0"/>
              <a:t> </a:t>
            </a:r>
            <a:r>
              <a:rPr dirty="0"/>
              <a:t>quang</a:t>
            </a:r>
            <a:r>
              <a:rPr spc="-35" dirty="0"/>
              <a:t> </a:t>
            </a:r>
            <a:r>
              <a:rPr dirty="0"/>
              <a:t>ra</a:t>
            </a:r>
            <a:r>
              <a:rPr spc="-5" dirty="0"/>
              <a:t> </a:t>
            </a:r>
            <a:r>
              <a:rPr dirty="0"/>
              <a:t>da</a:t>
            </a:r>
            <a:r>
              <a:rPr spc="-5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THA</a:t>
            </a:r>
            <a:r>
              <a:rPr spc="-18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Di</a:t>
            </a:r>
            <a:r>
              <a:rPr spc="-5" dirty="0"/>
              <a:t> </a:t>
            </a:r>
            <a:r>
              <a:rPr dirty="0"/>
              <a:t>chứng</a:t>
            </a:r>
            <a:r>
              <a:rPr spc="-15" dirty="0"/>
              <a:t> </a:t>
            </a:r>
            <a:r>
              <a:rPr dirty="0"/>
              <a:t>NMN –</a:t>
            </a:r>
            <a:r>
              <a:rPr spc="-5" dirty="0"/>
              <a:t> </a:t>
            </a:r>
            <a:r>
              <a:rPr dirty="0"/>
              <a:t>Rung</a:t>
            </a:r>
            <a:r>
              <a:rPr spc="-10" dirty="0"/>
              <a:t> </a:t>
            </a:r>
            <a:r>
              <a:rPr dirty="0"/>
              <a:t>nhĩ</a:t>
            </a:r>
            <a:r>
              <a:rPr spc="-25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spc="-25" dirty="0"/>
              <a:t>TD </a:t>
            </a:r>
            <a:r>
              <a:rPr dirty="0"/>
              <a:t>Tắc</a:t>
            </a:r>
            <a:r>
              <a:rPr spc="-5" dirty="0"/>
              <a:t> </a:t>
            </a:r>
            <a:r>
              <a:rPr dirty="0"/>
              <a:t>ruột</a:t>
            </a:r>
            <a:r>
              <a:rPr spc="-35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dirty="0"/>
              <a:t>Đợt</a:t>
            </a:r>
            <a:r>
              <a:rPr spc="-25" dirty="0"/>
              <a:t> </a:t>
            </a:r>
            <a:r>
              <a:rPr dirty="0"/>
              <a:t>cấp</a:t>
            </a:r>
            <a:r>
              <a:rPr spc="-10" dirty="0"/>
              <a:t> </a:t>
            </a:r>
            <a:r>
              <a:rPr dirty="0"/>
              <a:t>bệnh</a:t>
            </a:r>
            <a:r>
              <a:rPr spc="-30" dirty="0"/>
              <a:t> </a:t>
            </a:r>
            <a:r>
              <a:rPr dirty="0"/>
              <a:t>thận</a:t>
            </a:r>
            <a:r>
              <a:rPr spc="-5" dirty="0"/>
              <a:t> </a:t>
            </a:r>
            <a:r>
              <a:rPr spc="-20" dirty="0"/>
              <a:t>mạn.</a:t>
            </a:r>
          </a:p>
          <a:p>
            <a:pPr marL="598805" indent="-586105">
              <a:lnSpc>
                <a:spcPct val="100000"/>
              </a:lnSpc>
              <a:spcBef>
                <a:spcPts val="5"/>
              </a:spcBef>
              <a:buAutoNum type="arabicPeriod" startAt="11"/>
              <a:tabLst>
                <a:tab pos="598805" algn="l"/>
              </a:tabLst>
            </a:pPr>
            <a:r>
              <a:rPr dirty="0"/>
              <a:t>Tóm</a:t>
            </a:r>
            <a:r>
              <a:rPr spc="-15" dirty="0"/>
              <a:t> </a:t>
            </a:r>
            <a:r>
              <a:rPr dirty="0"/>
              <a:t>tắt</a:t>
            </a:r>
            <a:r>
              <a:rPr spc="-5" dirty="0"/>
              <a:t> </a:t>
            </a:r>
            <a:r>
              <a:rPr dirty="0"/>
              <a:t>xử</a:t>
            </a:r>
            <a:r>
              <a:rPr spc="-5" dirty="0"/>
              <a:t> </a:t>
            </a:r>
            <a:r>
              <a:rPr dirty="0"/>
              <a:t>trí</a:t>
            </a:r>
            <a:r>
              <a:rPr spc="-10" dirty="0"/>
              <a:t> </a:t>
            </a:r>
            <a:r>
              <a:rPr dirty="0"/>
              <a:t>ban</a:t>
            </a:r>
            <a:r>
              <a:rPr spc="-15" dirty="0"/>
              <a:t> </a:t>
            </a:r>
            <a:r>
              <a:rPr spc="-20" dirty="0"/>
              <a:t>đầu:</a:t>
            </a:r>
          </a:p>
          <a:p>
            <a:pPr marL="12700" marR="1676400">
              <a:lnSpc>
                <a:spcPct val="100000"/>
              </a:lnSpc>
            </a:pPr>
            <a:r>
              <a:rPr dirty="0"/>
              <a:t>Meropenem</a:t>
            </a:r>
            <a:r>
              <a:rPr spc="-40" dirty="0"/>
              <a:t> </a:t>
            </a:r>
            <a:r>
              <a:rPr dirty="0"/>
              <a:t>0,5g</a:t>
            </a:r>
            <a:r>
              <a:rPr spc="-15" dirty="0"/>
              <a:t> </a:t>
            </a:r>
            <a:r>
              <a:rPr dirty="0"/>
              <a:t>01</a:t>
            </a:r>
            <a:r>
              <a:rPr spc="-10" dirty="0"/>
              <a:t> </a:t>
            </a:r>
            <a:r>
              <a:rPr dirty="0"/>
              <a:t>lọ</a:t>
            </a:r>
            <a:r>
              <a:rPr spc="-5" dirty="0"/>
              <a:t> </a:t>
            </a:r>
            <a:r>
              <a:rPr dirty="0"/>
              <a:t>+</a:t>
            </a:r>
            <a:r>
              <a:rPr spc="-10" dirty="0"/>
              <a:t> </a:t>
            </a:r>
            <a:r>
              <a:rPr dirty="0"/>
              <a:t>NaCl</a:t>
            </a:r>
            <a:r>
              <a:rPr spc="-5" dirty="0"/>
              <a:t> </a:t>
            </a:r>
            <a:r>
              <a:rPr dirty="0"/>
              <a:t>0,9%</a:t>
            </a:r>
            <a:r>
              <a:rPr spc="-30" dirty="0"/>
              <a:t> </a:t>
            </a:r>
            <a:r>
              <a:rPr dirty="0"/>
              <a:t>100</a:t>
            </a:r>
            <a:r>
              <a:rPr spc="-25" dirty="0"/>
              <a:t> </a:t>
            </a:r>
            <a:r>
              <a:rPr dirty="0"/>
              <a:t>ml</a:t>
            </a:r>
            <a:r>
              <a:rPr spc="-75" dirty="0"/>
              <a:t> </a:t>
            </a:r>
            <a:r>
              <a:rPr dirty="0"/>
              <a:t>TTM XL</a:t>
            </a:r>
            <a:r>
              <a:rPr spc="-130" dirty="0"/>
              <a:t> </a:t>
            </a:r>
            <a:r>
              <a:rPr spc="-20" dirty="0"/>
              <a:t>g/ph </a:t>
            </a:r>
            <a:r>
              <a:rPr dirty="0"/>
              <a:t>Paracetamol</a:t>
            </a:r>
            <a:r>
              <a:rPr spc="-40" dirty="0"/>
              <a:t> </a:t>
            </a:r>
            <a:r>
              <a:rPr dirty="0"/>
              <a:t>1g</a:t>
            </a:r>
            <a:r>
              <a:rPr spc="10" dirty="0"/>
              <a:t> </a:t>
            </a:r>
            <a:r>
              <a:rPr dirty="0"/>
              <a:t>100</a:t>
            </a:r>
            <a:r>
              <a:rPr spc="-30" dirty="0"/>
              <a:t> </a:t>
            </a:r>
            <a:r>
              <a:rPr dirty="0"/>
              <a:t>ml</a:t>
            </a:r>
            <a:r>
              <a:rPr spc="-60" dirty="0"/>
              <a:t> </a:t>
            </a:r>
            <a:r>
              <a:rPr dirty="0"/>
              <a:t>TTM</a:t>
            </a:r>
            <a:r>
              <a:rPr spc="-15" dirty="0"/>
              <a:t> </a:t>
            </a:r>
            <a:r>
              <a:rPr dirty="0"/>
              <a:t>C</a:t>
            </a:r>
            <a:r>
              <a:rPr spc="-15" dirty="0"/>
              <a:t> </a:t>
            </a:r>
            <a:r>
              <a:rPr spc="-20" dirty="0"/>
              <a:t>g/ph</a:t>
            </a:r>
          </a:p>
          <a:p>
            <a:pPr marL="12700" marR="6624955">
              <a:lnSpc>
                <a:spcPct val="100000"/>
              </a:lnSpc>
            </a:pPr>
            <a:r>
              <a:rPr dirty="0"/>
              <a:t>Buscopan</a:t>
            </a:r>
            <a:r>
              <a:rPr spc="-15" dirty="0"/>
              <a:t> </a:t>
            </a:r>
            <a:r>
              <a:rPr dirty="0"/>
              <a:t>20</a:t>
            </a:r>
            <a:r>
              <a:rPr spc="-15" dirty="0"/>
              <a:t> </a:t>
            </a:r>
            <a:r>
              <a:rPr dirty="0"/>
              <a:t>mg</a:t>
            </a:r>
            <a:r>
              <a:rPr spc="-15" dirty="0"/>
              <a:t> </a:t>
            </a:r>
            <a:r>
              <a:rPr dirty="0"/>
              <a:t>1 ống</a:t>
            </a:r>
            <a:r>
              <a:rPr spc="-15" dirty="0"/>
              <a:t> </a:t>
            </a:r>
            <a:r>
              <a:rPr spc="-20" dirty="0"/>
              <a:t>(TB) </a:t>
            </a:r>
            <a:r>
              <a:rPr dirty="0"/>
              <a:t>Cấy</a:t>
            </a:r>
            <a:r>
              <a:rPr spc="-15" dirty="0"/>
              <a:t> </a:t>
            </a:r>
            <a:r>
              <a:rPr dirty="0"/>
              <a:t>máu,</a:t>
            </a:r>
            <a:r>
              <a:rPr spc="-40" dirty="0"/>
              <a:t> </a:t>
            </a:r>
            <a:r>
              <a:rPr dirty="0"/>
              <a:t>cấy</a:t>
            </a:r>
            <a:r>
              <a:rPr spc="-30" dirty="0"/>
              <a:t> </a:t>
            </a:r>
            <a:r>
              <a:rPr dirty="0"/>
              <a:t>nước</a:t>
            </a:r>
            <a:r>
              <a:rPr spc="-30" dirty="0"/>
              <a:t> </a:t>
            </a:r>
            <a:r>
              <a:rPr spc="-20" dirty="0"/>
              <a:t>tiểu</a:t>
            </a: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pc="-20" dirty="0"/>
          </a:p>
          <a:p>
            <a:pPr marL="621665" indent="-608965">
              <a:lnSpc>
                <a:spcPct val="100000"/>
              </a:lnSpc>
              <a:spcBef>
                <a:spcPts val="5"/>
              </a:spcBef>
              <a:buAutoNum type="arabicPeriod" startAt="12"/>
              <a:tabLst>
                <a:tab pos="621665" algn="l"/>
                <a:tab pos="4530090" algn="l"/>
                <a:tab pos="5770880" algn="l"/>
                <a:tab pos="7204709" algn="l"/>
              </a:tabLst>
            </a:pPr>
            <a:r>
              <a:rPr dirty="0"/>
              <a:t>Chỉ</a:t>
            </a:r>
            <a:r>
              <a:rPr spc="-20" dirty="0"/>
              <a:t> </a:t>
            </a:r>
            <a:r>
              <a:rPr dirty="0"/>
              <a:t>định nhập</a:t>
            </a:r>
            <a:r>
              <a:rPr spc="-20" dirty="0"/>
              <a:t> </a:t>
            </a:r>
            <a:r>
              <a:rPr dirty="0"/>
              <a:t>viện </a:t>
            </a:r>
            <a:r>
              <a:rPr spc="-25" dirty="0"/>
              <a:t>lúc</a:t>
            </a:r>
            <a:r>
              <a:rPr dirty="0"/>
              <a:t>	16</a:t>
            </a:r>
            <a:r>
              <a:rPr spc="-10" dirty="0"/>
              <a:t> </a:t>
            </a:r>
            <a:r>
              <a:rPr spc="-25" dirty="0"/>
              <a:t>giờ</a:t>
            </a:r>
            <a:r>
              <a:rPr dirty="0"/>
              <a:t>	00</a:t>
            </a:r>
            <a:r>
              <a:rPr spc="-10" dirty="0"/>
              <a:t> </a:t>
            </a:r>
            <a:r>
              <a:rPr spc="-20" dirty="0"/>
              <a:t>phút</a:t>
            </a:r>
            <a:r>
              <a:rPr dirty="0"/>
              <a:t>	vào</a:t>
            </a:r>
            <a:r>
              <a:rPr spc="-5" dirty="0"/>
              <a:t> </a:t>
            </a:r>
            <a:r>
              <a:rPr dirty="0"/>
              <a:t>khoa</a:t>
            </a:r>
            <a:r>
              <a:rPr spc="-10" dirty="0"/>
              <a:t> </a:t>
            </a:r>
            <a:r>
              <a:rPr spc="-25" dirty="0"/>
              <a:t>ICU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5736335" y="3988295"/>
            <a:ext cx="1155700" cy="570230"/>
            <a:chOff x="5736335" y="3988295"/>
            <a:chExt cx="1155700" cy="57023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6335" y="3988295"/>
              <a:ext cx="1155191" cy="5699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83579" y="4012692"/>
              <a:ext cx="1065530" cy="480059"/>
            </a:xfrm>
            <a:custGeom>
              <a:avLst/>
              <a:gdLst/>
              <a:ahLst/>
              <a:cxnLst/>
              <a:rect l="l" t="t" r="r" b="b"/>
              <a:pathLst>
                <a:path w="1065529" h="480060">
                  <a:moveTo>
                    <a:pt x="0" y="240029"/>
                  </a:moveTo>
                  <a:lnTo>
                    <a:pt x="14069" y="184986"/>
                  </a:lnTo>
                  <a:lnTo>
                    <a:pt x="54144" y="134460"/>
                  </a:lnTo>
                  <a:lnTo>
                    <a:pt x="117025" y="89893"/>
                  </a:lnTo>
                  <a:lnTo>
                    <a:pt x="156019" y="70294"/>
                  </a:lnTo>
                  <a:lnTo>
                    <a:pt x="199515" y="52724"/>
                  </a:lnTo>
                  <a:lnTo>
                    <a:pt x="247112" y="37364"/>
                  </a:lnTo>
                  <a:lnTo>
                    <a:pt x="298412" y="24392"/>
                  </a:lnTo>
                  <a:lnTo>
                    <a:pt x="353015" y="13990"/>
                  </a:lnTo>
                  <a:lnTo>
                    <a:pt x="410520" y="6338"/>
                  </a:lnTo>
                  <a:lnTo>
                    <a:pt x="470527" y="1614"/>
                  </a:lnTo>
                  <a:lnTo>
                    <a:pt x="532638" y="0"/>
                  </a:lnTo>
                  <a:lnTo>
                    <a:pt x="594748" y="1614"/>
                  </a:lnTo>
                  <a:lnTo>
                    <a:pt x="654755" y="6338"/>
                  </a:lnTo>
                  <a:lnTo>
                    <a:pt x="712260" y="13990"/>
                  </a:lnTo>
                  <a:lnTo>
                    <a:pt x="766863" y="24392"/>
                  </a:lnTo>
                  <a:lnTo>
                    <a:pt x="818163" y="37364"/>
                  </a:lnTo>
                  <a:lnTo>
                    <a:pt x="865760" y="52724"/>
                  </a:lnTo>
                  <a:lnTo>
                    <a:pt x="909256" y="70294"/>
                  </a:lnTo>
                  <a:lnTo>
                    <a:pt x="948250" y="89893"/>
                  </a:lnTo>
                  <a:lnTo>
                    <a:pt x="982341" y="111342"/>
                  </a:lnTo>
                  <a:lnTo>
                    <a:pt x="1034220" y="159068"/>
                  </a:lnTo>
                  <a:lnTo>
                    <a:pt x="1061692" y="212033"/>
                  </a:lnTo>
                  <a:lnTo>
                    <a:pt x="1065276" y="240029"/>
                  </a:lnTo>
                  <a:lnTo>
                    <a:pt x="1061692" y="268026"/>
                  </a:lnTo>
                  <a:lnTo>
                    <a:pt x="1034220" y="320991"/>
                  </a:lnTo>
                  <a:lnTo>
                    <a:pt x="982341" y="368717"/>
                  </a:lnTo>
                  <a:lnTo>
                    <a:pt x="948250" y="390166"/>
                  </a:lnTo>
                  <a:lnTo>
                    <a:pt x="909256" y="409765"/>
                  </a:lnTo>
                  <a:lnTo>
                    <a:pt x="865760" y="427335"/>
                  </a:lnTo>
                  <a:lnTo>
                    <a:pt x="818163" y="442695"/>
                  </a:lnTo>
                  <a:lnTo>
                    <a:pt x="766863" y="455667"/>
                  </a:lnTo>
                  <a:lnTo>
                    <a:pt x="712260" y="466069"/>
                  </a:lnTo>
                  <a:lnTo>
                    <a:pt x="654755" y="473721"/>
                  </a:lnTo>
                  <a:lnTo>
                    <a:pt x="594748" y="478445"/>
                  </a:lnTo>
                  <a:lnTo>
                    <a:pt x="532638" y="480059"/>
                  </a:lnTo>
                  <a:lnTo>
                    <a:pt x="470527" y="478445"/>
                  </a:lnTo>
                  <a:lnTo>
                    <a:pt x="410520" y="473721"/>
                  </a:lnTo>
                  <a:lnTo>
                    <a:pt x="353015" y="466069"/>
                  </a:lnTo>
                  <a:lnTo>
                    <a:pt x="298412" y="455667"/>
                  </a:lnTo>
                  <a:lnTo>
                    <a:pt x="247112" y="442695"/>
                  </a:lnTo>
                  <a:lnTo>
                    <a:pt x="199515" y="427335"/>
                  </a:lnTo>
                  <a:lnTo>
                    <a:pt x="156019" y="409765"/>
                  </a:lnTo>
                  <a:lnTo>
                    <a:pt x="117025" y="390166"/>
                  </a:lnTo>
                  <a:lnTo>
                    <a:pt x="82934" y="368717"/>
                  </a:lnTo>
                  <a:lnTo>
                    <a:pt x="31055" y="320991"/>
                  </a:lnTo>
                  <a:lnTo>
                    <a:pt x="3583" y="268026"/>
                  </a:lnTo>
                  <a:lnTo>
                    <a:pt x="0" y="240029"/>
                  </a:lnTo>
                  <a:close/>
                </a:path>
              </a:pathLst>
            </a:custGeom>
            <a:ln w="9143">
              <a:solidFill>
                <a:srgbClr val="5D9A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5091" y="284870"/>
            <a:ext cx="10045065" cy="878205"/>
            <a:chOff x="355091" y="284870"/>
            <a:chExt cx="10045065" cy="878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0" y="284870"/>
              <a:ext cx="9983726" cy="8780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091" y="408457"/>
              <a:ext cx="5379720" cy="7208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9579" y="295656"/>
              <a:ext cx="9921240" cy="815340"/>
            </a:xfrm>
            <a:custGeom>
              <a:avLst/>
              <a:gdLst/>
              <a:ahLst/>
              <a:cxnLst/>
              <a:rect l="l" t="t" r="r" b="b"/>
              <a:pathLst>
                <a:path w="9921240" h="815340">
                  <a:moveTo>
                    <a:pt x="9785350" y="0"/>
                  </a:moveTo>
                  <a:lnTo>
                    <a:pt x="135890" y="0"/>
                  </a:lnTo>
                  <a:lnTo>
                    <a:pt x="92940" y="6927"/>
                  </a:lnTo>
                  <a:lnTo>
                    <a:pt x="55637" y="26216"/>
                  </a:lnTo>
                  <a:lnTo>
                    <a:pt x="26220" y="55632"/>
                  </a:lnTo>
                  <a:lnTo>
                    <a:pt x="6928" y="92935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6928" y="722404"/>
                  </a:lnTo>
                  <a:lnTo>
                    <a:pt x="26220" y="759707"/>
                  </a:lnTo>
                  <a:lnTo>
                    <a:pt x="55637" y="789123"/>
                  </a:lnTo>
                  <a:lnTo>
                    <a:pt x="92940" y="808412"/>
                  </a:lnTo>
                  <a:lnTo>
                    <a:pt x="135890" y="815340"/>
                  </a:lnTo>
                  <a:lnTo>
                    <a:pt x="9785350" y="815340"/>
                  </a:lnTo>
                  <a:lnTo>
                    <a:pt x="9828304" y="808412"/>
                  </a:lnTo>
                  <a:lnTo>
                    <a:pt x="9865607" y="789123"/>
                  </a:lnTo>
                  <a:lnTo>
                    <a:pt x="9895023" y="759707"/>
                  </a:lnTo>
                  <a:lnTo>
                    <a:pt x="9914312" y="722404"/>
                  </a:lnTo>
                  <a:lnTo>
                    <a:pt x="9921240" y="679450"/>
                  </a:lnTo>
                  <a:lnTo>
                    <a:pt x="9921240" y="135890"/>
                  </a:lnTo>
                  <a:lnTo>
                    <a:pt x="9914312" y="92935"/>
                  </a:lnTo>
                  <a:lnTo>
                    <a:pt x="9895023" y="55632"/>
                  </a:lnTo>
                  <a:lnTo>
                    <a:pt x="9865607" y="26216"/>
                  </a:lnTo>
                  <a:lnTo>
                    <a:pt x="9828304" y="6927"/>
                  </a:lnTo>
                  <a:lnTo>
                    <a:pt x="978535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35279" y="1243609"/>
            <a:ext cx="10064750" cy="721360"/>
            <a:chOff x="335279" y="1243609"/>
            <a:chExt cx="10064750" cy="7213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50" y="1322706"/>
              <a:ext cx="9983726" cy="4696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79" y="1243609"/>
              <a:ext cx="9035796" cy="7208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9579" y="1333499"/>
              <a:ext cx="9921240" cy="407034"/>
            </a:xfrm>
            <a:custGeom>
              <a:avLst/>
              <a:gdLst/>
              <a:ahLst/>
              <a:cxnLst/>
              <a:rect l="l" t="t" r="r" b="b"/>
              <a:pathLst>
                <a:path w="9921240" h="407035">
                  <a:moveTo>
                    <a:pt x="9853422" y="0"/>
                  </a:moveTo>
                  <a:lnTo>
                    <a:pt x="67818" y="0"/>
                  </a:lnTo>
                  <a:lnTo>
                    <a:pt x="41421" y="5328"/>
                  </a:lnTo>
                  <a:lnTo>
                    <a:pt x="19864" y="19859"/>
                  </a:lnTo>
                  <a:lnTo>
                    <a:pt x="5329" y="41415"/>
                  </a:lnTo>
                  <a:lnTo>
                    <a:pt x="0" y="67818"/>
                  </a:lnTo>
                  <a:lnTo>
                    <a:pt x="0" y="339090"/>
                  </a:lnTo>
                  <a:lnTo>
                    <a:pt x="5329" y="365492"/>
                  </a:lnTo>
                  <a:lnTo>
                    <a:pt x="19864" y="387048"/>
                  </a:lnTo>
                  <a:lnTo>
                    <a:pt x="41421" y="401579"/>
                  </a:lnTo>
                  <a:lnTo>
                    <a:pt x="67818" y="406907"/>
                  </a:lnTo>
                  <a:lnTo>
                    <a:pt x="9853422" y="406907"/>
                  </a:lnTo>
                  <a:lnTo>
                    <a:pt x="9879824" y="401579"/>
                  </a:lnTo>
                  <a:lnTo>
                    <a:pt x="9901380" y="387048"/>
                  </a:lnTo>
                  <a:lnTo>
                    <a:pt x="9915911" y="365492"/>
                  </a:lnTo>
                  <a:lnTo>
                    <a:pt x="9921240" y="339090"/>
                  </a:lnTo>
                  <a:lnTo>
                    <a:pt x="9921240" y="67818"/>
                  </a:lnTo>
                  <a:lnTo>
                    <a:pt x="9915911" y="41415"/>
                  </a:lnTo>
                  <a:lnTo>
                    <a:pt x="9901380" y="19859"/>
                  </a:lnTo>
                  <a:lnTo>
                    <a:pt x="9879824" y="5328"/>
                  </a:lnTo>
                  <a:lnTo>
                    <a:pt x="985342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8131" y="496569"/>
            <a:ext cx="8616950" cy="122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III-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Tóm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tắt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quá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trình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tại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khoa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HSCC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1.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Tóm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tắt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quá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trình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diễn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biến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và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hiệu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quả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điều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trị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tại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khoa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HSCC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86308" y="1658930"/>
          <a:ext cx="12493625" cy="878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0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9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9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 gridSpan="2">
                  <a:txBody>
                    <a:bodyPr/>
                    <a:lstStyle/>
                    <a:p>
                      <a:pPr marL="7302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Thời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gian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Diễn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biến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Xử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trí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Ngày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Giờ/phút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26/8/2025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16h30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Bệnh tỉnh,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tiếp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xúc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được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187071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HA: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140/83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mmHg, M: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92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l/p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Thở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đều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3846829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Tim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đều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Phổi</a:t>
                      </a:r>
                      <a:r>
                        <a:rPr sz="20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trong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Bụng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mềm,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báng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173545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*BN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còn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sốt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cử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đêm: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38,5</a:t>
                      </a:r>
                      <a:r>
                        <a:rPr sz="2000" spc="4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(19h30)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 39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độ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(2h45)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67359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214312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Meropenem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0,5g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02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lọ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pha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ml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NaCl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0,9%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100ml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TTM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g/ph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x3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387350">
                        <a:lnSpc>
                          <a:spcPct val="100000"/>
                        </a:lnSpc>
                        <a:tabLst>
                          <a:tab pos="227584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Linezolid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600mg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01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chai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x2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TTM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XXX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g/ph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242570">
                        <a:lnSpc>
                          <a:spcPct val="100000"/>
                        </a:lnSpc>
                        <a:tabLst>
                          <a:tab pos="21717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Albumin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20%</a:t>
                      </a:r>
                      <a:r>
                        <a:rPr sz="2000" spc="4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chai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TTM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XX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g/ph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Neoamiyu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200mg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01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chai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TTM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g/ph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Feet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enima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(BHM)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3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26/8/2025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19h30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Sốt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39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độ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HA: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150/70mmHg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M: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102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l/p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Paracetamol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1g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TTM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27/8/2025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07h00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0587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Bệnh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tỉnh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suy</a:t>
                      </a:r>
                      <a:r>
                        <a:rPr sz="20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kiệt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nôn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ói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Táo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bón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64579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305308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M: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78 l/ph</a:t>
                      </a:r>
                      <a:r>
                        <a:rPr sz="2000" spc="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HA: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10/6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cmHg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NĐ: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37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độ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C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Nhịp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thở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: 20</a:t>
                      </a:r>
                      <a:r>
                        <a:rPr sz="2000" spc="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l/ph</a:t>
                      </a:r>
                      <a:r>
                        <a:rPr sz="2000" spc="4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Sp02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99%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3846829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Tim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đều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Phổi</a:t>
                      </a:r>
                      <a:r>
                        <a:rPr sz="20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trong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Bụng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gồng,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cứng,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ấn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đau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khắp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bụng,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gõ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đục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vùng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thấp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238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Chẩn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đoán: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TD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Tắc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ruột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Nhiễm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trùng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dịch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báng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TD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U đại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tràng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tiền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liệt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tuyến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/Mở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BQ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da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Đặt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sonde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dạ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dày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252729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823085" algn="l"/>
                          <a:tab pos="2021205" algn="l"/>
                          <a:tab pos="214312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Meropenem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0,5g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		04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lọ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pha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ml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NaCl 0,9%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TTM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g/ph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12h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Linezolid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600mg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	01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chai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TTM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XXX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g/ph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2 /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12h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 marR="538480">
                        <a:lnSpc>
                          <a:spcPct val="100000"/>
                        </a:lnSpc>
                        <a:tabLst>
                          <a:tab pos="1401445" algn="l"/>
                          <a:tab pos="21717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Neoamiyu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200mg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02chai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TTM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XX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g/ph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Feet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enima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2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type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(BHM)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Đặt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sonde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hậu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môn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1160</Words>
  <Application>Microsoft Office PowerPoint</Application>
  <PresentationFormat>Custom</PresentationFormat>
  <Paragraphs>369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Office Theme</vt:lpstr>
      <vt:lpstr>CASE REPORT</vt:lpstr>
      <vt:lpstr>PowerPoint Presentation</vt:lpstr>
      <vt:lpstr>1. Khám lúc: 13 Giờ 35 Phút, ngày 26/ 08/2025</vt:lpstr>
      <vt:lpstr>II- Tóm tắt quá trình tại khoa cấp cứu</vt:lpstr>
      <vt:lpstr>PowerPoint Presentation</vt:lpstr>
      <vt:lpstr>PowerPoint Presentation</vt:lpstr>
      <vt:lpstr>PowerPoint Presentation</vt:lpstr>
      <vt:lpstr>9. Tóm tắt chẩn đoán: TD Nhiễm trùng huyết từ đường tiêu hóa – Suy thận mạn giai đoạn 4 – TD Tắc ruột – giảm đạm máu – D/c NMN.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 Do Thi Hoai</cp:lastModifiedBy>
  <cp:revision>2</cp:revision>
  <dcterms:created xsi:type="dcterms:W3CDTF">2025-10-08T01:10:46Z</dcterms:created>
  <dcterms:modified xsi:type="dcterms:W3CDTF">2025-10-08T01:31:45Z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2025-10-08T00:00:00Z</vt:filetime>
  </property>
  <property fmtid="{D5CDD505-2E9C-101B-9397-08002B2CF9AE}" pid="5" name="Producer">
    <vt:lpwstr>3-Heights(TM) PDF Security Shell 4.8.25.2 (http://www.pdf-tools.com)</vt:lpwstr>
  </property>
</Properties>
</file>