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3">
  <p:sldMasterIdLst>
    <p:sldMasterId id="2147483648" r:id="rId1"/>
  </p:sldMasterIdLst>
  <p:notesMasterIdLst>
    <p:notesMasterId r:id="rId38"/>
  </p:notesMasterIdLst>
  <p:sldIdLst>
    <p:sldId id="4608" r:id="rId2"/>
    <p:sldId id="4609" r:id="rId3"/>
    <p:sldId id="4610" r:id="rId4"/>
    <p:sldId id="4611" r:id="rId5"/>
    <p:sldId id="4655" r:id="rId6"/>
    <p:sldId id="4612" r:id="rId7"/>
    <p:sldId id="4613" r:id="rId8"/>
    <p:sldId id="4615" r:id="rId9"/>
    <p:sldId id="4658" r:id="rId10"/>
    <p:sldId id="4656" r:id="rId11"/>
    <p:sldId id="4657" r:id="rId12"/>
    <p:sldId id="4659" r:id="rId13"/>
    <p:sldId id="4660" r:id="rId14"/>
    <p:sldId id="4626" r:id="rId15"/>
    <p:sldId id="4673" r:id="rId16"/>
    <p:sldId id="4661" r:id="rId17"/>
    <p:sldId id="4662" r:id="rId18"/>
    <p:sldId id="4663" r:id="rId19"/>
    <p:sldId id="4664" r:id="rId20"/>
    <p:sldId id="4671" r:id="rId21"/>
    <p:sldId id="4666" r:id="rId22"/>
    <p:sldId id="4665" r:id="rId23"/>
    <p:sldId id="4668" r:id="rId24"/>
    <p:sldId id="4676" r:id="rId25"/>
    <p:sldId id="4678" r:id="rId26"/>
    <p:sldId id="4680" r:id="rId27"/>
    <p:sldId id="4681" r:id="rId28"/>
    <p:sldId id="4682" r:id="rId29"/>
    <p:sldId id="4683" r:id="rId30"/>
    <p:sldId id="4684" r:id="rId31"/>
    <p:sldId id="4685" r:id="rId32"/>
    <p:sldId id="4686" r:id="rId33"/>
    <p:sldId id="4687" r:id="rId34"/>
    <p:sldId id="4688" r:id="rId35"/>
    <p:sldId id="4689" r:id="rId36"/>
    <p:sldId id="4670"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0033CC"/>
    <a:srgbClr val="000066"/>
    <a:srgbClr val="0066CC"/>
    <a:srgbClr val="000000"/>
    <a:srgbClr val="66FFFF"/>
    <a:srgbClr val="FFFF66"/>
    <a:srgbClr val="000099"/>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94" autoAdjust="0"/>
    <p:restoredTop sz="89195" autoAdjust="0"/>
  </p:normalViewPr>
  <p:slideViewPr>
    <p:cSldViewPr snapToGrid="0" snapToObjects="1" showGuides="1">
      <p:cViewPr varScale="1">
        <p:scale>
          <a:sx n="107" d="100"/>
          <a:sy n="107" d="100"/>
        </p:scale>
        <p:origin x="1830" y="102"/>
      </p:cViewPr>
      <p:guideLst>
        <p:guide orient="horz" pos="2160"/>
        <p:guide pos="2880"/>
      </p:guideLst>
    </p:cSldViewPr>
  </p:slideViewPr>
  <p:outlineViewPr>
    <p:cViewPr>
      <p:scale>
        <a:sx n="33" d="100"/>
        <a:sy n="33" d="100"/>
      </p:scale>
      <p:origin x="0" y="-7152"/>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8F7277-D389-4422-92CD-DB6A6E41AF93}" type="datetimeFigureOut">
              <a:rPr lang="en-US" smtClean="0"/>
              <a:t>25/02/2025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2E0AD3-C275-4F5F-AD7B-D55A41A583AE}" type="slidenum">
              <a:rPr lang="en-US" smtClean="0"/>
              <a:t>‹#›</a:t>
            </a:fld>
            <a:endParaRPr lang="en-US"/>
          </a:p>
        </p:txBody>
      </p:sp>
    </p:spTree>
    <p:extLst>
      <p:ext uri="{BB962C8B-B14F-4D97-AF65-F5344CB8AC3E}">
        <p14:creationId xmlns:p14="http://schemas.microsoft.com/office/powerpoint/2010/main" val="375626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2E0AD3-C275-4F5F-AD7B-D55A41A583AE}" type="slidenum">
              <a:rPr lang="en-US" smtClean="0"/>
              <a:t>36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25400"/>
            <a:ext cx="9131300" cy="6832600"/>
          </a:xfrm>
          <a:prstGeom prst="rect">
            <a:avLst/>
          </a:prstGeom>
        </p:spPr>
      </p:pic>
      <p:pic>
        <p:nvPicPr>
          <p:cNvPr id="8" name="Picture 7"/>
          <p:cNvPicPr>
            <a:picLocks noChangeAspect="1"/>
          </p:cNvPicPr>
          <p:nvPr userDrawn="1"/>
        </p:nvPicPr>
        <p:blipFill>
          <a:blip r:embed="rId3"/>
          <a:stretch>
            <a:fillRect/>
          </a:stretch>
        </p:blipFill>
        <p:spPr>
          <a:xfrm>
            <a:off x="419101" y="592942"/>
            <a:ext cx="2057399" cy="1540657"/>
          </a:xfrm>
          <a:prstGeom prst="rect">
            <a:avLst/>
          </a:prstGeom>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45B486F-5337-5344-A8A0-6D0E0577A0B1}" type="datetimeFigureOut">
              <a:rPr lang="en-US" smtClean="0"/>
              <a:t>25/02/2025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EE1630-EB6C-9742-B7DC-6EB76A7A924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10" name="Picture 9" descr="Slid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Date Placeholder 3"/>
          <p:cNvSpPr>
            <a:spLocks noGrp="1"/>
          </p:cNvSpPr>
          <p:nvPr>
            <p:ph type="dt" sz="half" idx="10"/>
          </p:nvPr>
        </p:nvSpPr>
        <p:spPr>
          <a:xfrm>
            <a:off x="457200" y="6178550"/>
            <a:ext cx="2133600" cy="365125"/>
          </a:xfrm>
        </p:spPr>
        <p:txBody>
          <a:bodyPr/>
          <a:lstStyle/>
          <a:p>
            <a:fld id="{A45B486F-5337-5344-A8A0-6D0E0577A0B1}" type="datetimeFigureOut">
              <a:rPr lang="en-US" smtClean="0"/>
              <a:t>25/02/2025</a:t>
            </a:fld>
            <a:endParaRPr lang="en-US"/>
          </a:p>
        </p:txBody>
      </p:sp>
      <p:sp>
        <p:nvSpPr>
          <p:cNvPr id="14" name="Footer Placeholder 4"/>
          <p:cNvSpPr>
            <a:spLocks noGrp="1"/>
          </p:cNvSpPr>
          <p:nvPr>
            <p:ph type="ftr" sz="quarter" idx="11"/>
          </p:nvPr>
        </p:nvSpPr>
        <p:spPr>
          <a:xfrm>
            <a:off x="3124200" y="6178550"/>
            <a:ext cx="2895600" cy="365125"/>
          </a:xfrm>
        </p:spPr>
        <p:txBody>
          <a:bodyPr/>
          <a:lstStyle/>
          <a:p>
            <a:endParaRPr lang="en-US"/>
          </a:p>
        </p:txBody>
      </p:sp>
      <p:sp>
        <p:nvSpPr>
          <p:cNvPr id="15" name="Slide Number Placeholder 5"/>
          <p:cNvSpPr>
            <a:spLocks noGrp="1"/>
          </p:cNvSpPr>
          <p:nvPr>
            <p:ph type="sldNum" sz="quarter" idx="12"/>
          </p:nvPr>
        </p:nvSpPr>
        <p:spPr>
          <a:xfrm>
            <a:off x="6553200" y="6178550"/>
            <a:ext cx="2133600" cy="365125"/>
          </a:xfrm>
        </p:spPr>
        <p:txBody>
          <a:bodyPr/>
          <a:lstStyle/>
          <a:p>
            <a:fld id="{E4EE1630-EB6C-9742-B7DC-6EB76A7A9240}"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3" name="Picture 12" descr="Slid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Date Placeholder 3"/>
          <p:cNvSpPr>
            <a:spLocks noGrp="1"/>
          </p:cNvSpPr>
          <p:nvPr>
            <p:ph type="dt" sz="half" idx="10"/>
          </p:nvPr>
        </p:nvSpPr>
        <p:spPr>
          <a:xfrm>
            <a:off x="457200" y="6178550"/>
            <a:ext cx="2133600" cy="365125"/>
          </a:xfrm>
        </p:spPr>
        <p:txBody>
          <a:bodyPr/>
          <a:lstStyle/>
          <a:p>
            <a:fld id="{A45B486F-5337-5344-A8A0-6D0E0577A0B1}" type="datetimeFigureOut">
              <a:rPr lang="en-US" smtClean="0"/>
              <a:t>25/02/2025</a:t>
            </a:fld>
            <a:endParaRPr lang="en-US"/>
          </a:p>
        </p:txBody>
      </p:sp>
      <p:sp>
        <p:nvSpPr>
          <p:cNvPr id="10" name="Footer Placeholder 4"/>
          <p:cNvSpPr>
            <a:spLocks noGrp="1"/>
          </p:cNvSpPr>
          <p:nvPr>
            <p:ph type="ftr" sz="quarter" idx="11"/>
          </p:nvPr>
        </p:nvSpPr>
        <p:spPr>
          <a:xfrm>
            <a:off x="3124200" y="6178550"/>
            <a:ext cx="2895600" cy="365125"/>
          </a:xfrm>
        </p:spPr>
        <p:txBody>
          <a:bodyPr/>
          <a:lstStyle/>
          <a:p>
            <a:endParaRPr lang="en-US"/>
          </a:p>
        </p:txBody>
      </p:sp>
      <p:sp>
        <p:nvSpPr>
          <p:cNvPr id="11" name="Slide Number Placeholder 5"/>
          <p:cNvSpPr>
            <a:spLocks noGrp="1"/>
          </p:cNvSpPr>
          <p:nvPr>
            <p:ph type="sldNum" sz="quarter" idx="12"/>
          </p:nvPr>
        </p:nvSpPr>
        <p:spPr>
          <a:xfrm>
            <a:off x="6553200" y="6178550"/>
            <a:ext cx="2133600" cy="365125"/>
          </a:xfrm>
        </p:spPr>
        <p:txBody>
          <a:bodyPr/>
          <a:lstStyle/>
          <a:p>
            <a:fld id="{E4EE1630-EB6C-9742-B7DC-6EB76A7A9240}" type="slidenum">
              <a:rPr lang="en-US" smtClean="0"/>
              <a:t>‹#›</a:t>
            </a:fld>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descr="Slid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178550"/>
            <a:ext cx="2133600" cy="365125"/>
          </a:xfrm>
        </p:spPr>
        <p:txBody>
          <a:bodyPr/>
          <a:lstStyle/>
          <a:p>
            <a:fld id="{A45B486F-5337-5344-A8A0-6D0E0577A0B1}" type="datetimeFigureOut">
              <a:rPr lang="en-US" smtClean="0"/>
              <a:t>25/02/2025</a:t>
            </a:fld>
            <a:endParaRPr lang="en-US"/>
          </a:p>
        </p:txBody>
      </p:sp>
      <p:sp>
        <p:nvSpPr>
          <p:cNvPr id="5" name="Footer Placeholder 4"/>
          <p:cNvSpPr>
            <a:spLocks noGrp="1"/>
          </p:cNvSpPr>
          <p:nvPr>
            <p:ph type="ftr" sz="quarter" idx="11"/>
          </p:nvPr>
        </p:nvSpPr>
        <p:spPr>
          <a:xfrm>
            <a:off x="3124200" y="6178550"/>
            <a:ext cx="2895600" cy="365125"/>
          </a:xfrm>
        </p:spPr>
        <p:txBody>
          <a:bodyPr/>
          <a:lstStyle/>
          <a:p>
            <a:endParaRPr lang="en-US"/>
          </a:p>
        </p:txBody>
      </p:sp>
      <p:sp>
        <p:nvSpPr>
          <p:cNvPr id="6" name="Slide Number Placeholder 5"/>
          <p:cNvSpPr>
            <a:spLocks noGrp="1"/>
          </p:cNvSpPr>
          <p:nvPr>
            <p:ph type="sldNum" sz="quarter" idx="12"/>
          </p:nvPr>
        </p:nvSpPr>
        <p:spPr>
          <a:xfrm>
            <a:off x="6553200" y="6178550"/>
            <a:ext cx="2133600" cy="365125"/>
          </a:xfrm>
        </p:spPr>
        <p:txBody>
          <a:bodyPr/>
          <a:lstStyle/>
          <a:p>
            <a:fld id="{E4EE1630-EB6C-9742-B7DC-6EB76A7A924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3" name="Picture 12" descr="Slid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3"/>
          <p:cNvSpPr>
            <a:spLocks noGrp="1"/>
          </p:cNvSpPr>
          <p:nvPr>
            <p:ph type="dt" sz="half" idx="10"/>
          </p:nvPr>
        </p:nvSpPr>
        <p:spPr>
          <a:xfrm>
            <a:off x="457200" y="6178550"/>
            <a:ext cx="2133600" cy="365125"/>
          </a:xfrm>
        </p:spPr>
        <p:txBody>
          <a:bodyPr/>
          <a:lstStyle/>
          <a:p>
            <a:fld id="{A45B486F-5337-5344-A8A0-6D0E0577A0B1}" type="datetimeFigureOut">
              <a:rPr lang="en-US" smtClean="0"/>
              <a:t>25/02/2025</a:t>
            </a:fld>
            <a:endParaRPr lang="en-US"/>
          </a:p>
        </p:txBody>
      </p:sp>
      <p:sp>
        <p:nvSpPr>
          <p:cNvPr id="10" name="Footer Placeholder 4"/>
          <p:cNvSpPr>
            <a:spLocks noGrp="1"/>
          </p:cNvSpPr>
          <p:nvPr>
            <p:ph type="ftr" sz="quarter" idx="11"/>
          </p:nvPr>
        </p:nvSpPr>
        <p:spPr>
          <a:xfrm>
            <a:off x="3124200" y="6178550"/>
            <a:ext cx="2895600" cy="365125"/>
          </a:xfrm>
        </p:spPr>
        <p:txBody>
          <a:bodyPr/>
          <a:lstStyle/>
          <a:p>
            <a:endParaRPr lang="en-US"/>
          </a:p>
        </p:txBody>
      </p:sp>
      <p:sp>
        <p:nvSpPr>
          <p:cNvPr id="11" name="Slide Number Placeholder 5"/>
          <p:cNvSpPr>
            <a:spLocks noGrp="1"/>
          </p:cNvSpPr>
          <p:nvPr>
            <p:ph type="sldNum" sz="quarter" idx="12"/>
          </p:nvPr>
        </p:nvSpPr>
        <p:spPr>
          <a:xfrm>
            <a:off x="6553200" y="6178550"/>
            <a:ext cx="2133600" cy="365125"/>
          </a:xfrm>
        </p:spPr>
        <p:txBody>
          <a:bodyPr/>
          <a:lstStyle/>
          <a:p>
            <a:fld id="{E4EE1630-EB6C-9742-B7DC-6EB76A7A924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4" name="Picture 13" descr="Slid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10"/>
          </p:nvPr>
        </p:nvSpPr>
        <p:spPr>
          <a:xfrm>
            <a:off x="457200" y="6178550"/>
            <a:ext cx="2133600" cy="365125"/>
          </a:xfrm>
        </p:spPr>
        <p:txBody>
          <a:bodyPr/>
          <a:lstStyle/>
          <a:p>
            <a:fld id="{A45B486F-5337-5344-A8A0-6D0E0577A0B1}" type="datetimeFigureOut">
              <a:rPr lang="en-US" smtClean="0"/>
              <a:t>25/02/2025</a:t>
            </a:fld>
            <a:endParaRPr lang="en-US"/>
          </a:p>
        </p:txBody>
      </p:sp>
      <p:sp>
        <p:nvSpPr>
          <p:cNvPr id="11" name="Footer Placeholder 4"/>
          <p:cNvSpPr>
            <a:spLocks noGrp="1"/>
          </p:cNvSpPr>
          <p:nvPr>
            <p:ph type="ftr" sz="quarter" idx="11"/>
          </p:nvPr>
        </p:nvSpPr>
        <p:spPr>
          <a:xfrm>
            <a:off x="3124200" y="6178550"/>
            <a:ext cx="2895600" cy="365125"/>
          </a:xfrm>
        </p:spPr>
        <p:txBody>
          <a:bodyPr/>
          <a:lstStyle/>
          <a:p>
            <a:endParaRPr lang="en-US"/>
          </a:p>
        </p:txBody>
      </p:sp>
      <p:sp>
        <p:nvSpPr>
          <p:cNvPr id="12" name="Slide Number Placeholder 5"/>
          <p:cNvSpPr>
            <a:spLocks noGrp="1"/>
          </p:cNvSpPr>
          <p:nvPr>
            <p:ph type="sldNum" sz="quarter" idx="12"/>
          </p:nvPr>
        </p:nvSpPr>
        <p:spPr>
          <a:xfrm>
            <a:off x="6553200" y="6178550"/>
            <a:ext cx="2133600" cy="365125"/>
          </a:xfrm>
        </p:spPr>
        <p:txBody>
          <a:bodyPr/>
          <a:lstStyle/>
          <a:p>
            <a:fld id="{E4EE1630-EB6C-9742-B7DC-6EB76A7A924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6" name="Picture 15" descr="Slid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Date Placeholder 3"/>
          <p:cNvSpPr>
            <a:spLocks noGrp="1"/>
          </p:cNvSpPr>
          <p:nvPr>
            <p:ph type="dt" sz="half" idx="10"/>
          </p:nvPr>
        </p:nvSpPr>
        <p:spPr>
          <a:xfrm>
            <a:off x="457200" y="6178550"/>
            <a:ext cx="2133600" cy="365125"/>
          </a:xfrm>
        </p:spPr>
        <p:txBody>
          <a:bodyPr/>
          <a:lstStyle/>
          <a:p>
            <a:fld id="{A45B486F-5337-5344-A8A0-6D0E0577A0B1}" type="datetimeFigureOut">
              <a:rPr lang="en-US" smtClean="0"/>
              <a:t>25/02/2025</a:t>
            </a:fld>
            <a:endParaRPr lang="en-US"/>
          </a:p>
        </p:txBody>
      </p:sp>
      <p:sp>
        <p:nvSpPr>
          <p:cNvPr id="13" name="Footer Placeholder 4"/>
          <p:cNvSpPr>
            <a:spLocks noGrp="1"/>
          </p:cNvSpPr>
          <p:nvPr>
            <p:ph type="ftr" sz="quarter" idx="11"/>
          </p:nvPr>
        </p:nvSpPr>
        <p:spPr>
          <a:xfrm>
            <a:off x="3124200" y="6178550"/>
            <a:ext cx="2895600" cy="365125"/>
          </a:xfrm>
        </p:spPr>
        <p:txBody>
          <a:bodyPr/>
          <a:lstStyle/>
          <a:p>
            <a:endParaRPr lang="en-US"/>
          </a:p>
        </p:txBody>
      </p:sp>
      <p:sp>
        <p:nvSpPr>
          <p:cNvPr id="14" name="Slide Number Placeholder 5"/>
          <p:cNvSpPr>
            <a:spLocks noGrp="1"/>
          </p:cNvSpPr>
          <p:nvPr>
            <p:ph type="sldNum" sz="quarter" idx="12"/>
          </p:nvPr>
        </p:nvSpPr>
        <p:spPr>
          <a:xfrm>
            <a:off x="6553200" y="6178550"/>
            <a:ext cx="2133600" cy="365125"/>
          </a:xfrm>
        </p:spPr>
        <p:txBody>
          <a:bodyPr/>
          <a:lstStyle/>
          <a:p>
            <a:fld id="{E4EE1630-EB6C-9742-B7DC-6EB76A7A9240}" type="slidenum">
              <a:rPr lang="en-US" smtClean="0"/>
              <a:t>‹#›</a:t>
            </a:fld>
            <a:endParaRPr lang="en-US"/>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2" name="Picture 11" descr="Slid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Date Placeholder 3"/>
          <p:cNvSpPr>
            <a:spLocks noGrp="1"/>
          </p:cNvSpPr>
          <p:nvPr>
            <p:ph type="dt" sz="half" idx="10"/>
          </p:nvPr>
        </p:nvSpPr>
        <p:spPr>
          <a:xfrm>
            <a:off x="457200" y="6178550"/>
            <a:ext cx="2133600" cy="365125"/>
          </a:xfrm>
        </p:spPr>
        <p:txBody>
          <a:bodyPr/>
          <a:lstStyle/>
          <a:p>
            <a:fld id="{A45B486F-5337-5344-A8A0-6D0E0577A0B1}" type="datetimeFigureOut">
              <a:rPr lang="en-US" smtClean="0"/>
              <a:t>25/02/2025</a:t>
            </a:fld>
            <a:endParaRPr lang="en-US"/>
          </a:p>
        </p:txBody>
      </p:sp>
      <p:sp>
        <p:nvSpPr>
          <p:cNvPr id="9" name="Footer Placeholder 4"/>
          <p:cNvSpPr>
            <a:spLocks noGrp="1"/>
          </p:cNvSpPr>
          <p:nvPr>
            <p:ph type="ftr" sz="quarter" idx="11"/>
          </p:nvPr>
        </p:nvSpPr>
        <p:spPr>
          <a:xfrm>
            <a:off x="3124200" y="6178550"/>
            <a:ext cx="2895600" cy="365125"/>
          </a:xfrm>
        </p:spPr>
        <p:txBody>
          <a:bodyPr/>
          <a:lstStyle/>
          <a:p>
            <a:endParaRPr lang="en-US"/>
          </a:p>
        </p:txBody>
      </p:sp>
      <p:sp>
        <p:nvSpPr>
          <p:cNvPr id="10" name="Slide Number Placeholder 5"/>
          <p:cNvSpPr>
            <a:spLocks noGrp="1"/>
          </p:cNvSpPr>
          <p:nvPr>
            <p:ph type="sldNum" sz="quarter" idx="12"/>
          </p:nvPr>
        </p:nvSpPr>
        <p:spPr>
          <a:xfrm>
            <a:off x="6553200" y="6178550"/>
            <a:ext cx="2133600" cy="365125"/>
          </a:xfrm>
        </p:spPr>
        <p:txBody>
          <a:bodyPr/>
          <a:lstStyle/>
          <a:p>
            <a:fld id="{E4EE1630-EB6C-9742-B7DC-6EB76A7A9240}"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1" name="Picture 10" descr="Slid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Date Placeholder 3"/>
          <p:cNvSpPr>
            <a:spLocks noGrp="1"/>
          </p:cNvSpPr>
          <p:nvPr>
            <p:ph type="dt" sz="half" idx="10"/>
          </p:nvPr>
        </p:nvSpPr>
        <p:spPr>
          <a:xfrm>
            <a:off x="457200" y="6178550"/>
            <a:ext cx="2133600" cy="365125"/>
          </a:xfrm>
        </p:spPr>
        <p:txBody>
          <a:bodyPr/>
          <a:lstStyle/>
          <a:p>
            <a:fld id="{A45B486F-5337-5344-A8A0-6D0E0577A0B1}" type="datetimeFigureOut">
              <a:rPr lang="en-US" smtClean="0"/>
              <a:t>25/02/2025</a:t>
            </a:fld>
            <a:endParaRPr lang="en-US"/>
          </a:p>
        </p:txBody>
      </p:sp>
      <p:sp>
        <p:nvSpPr>
          <p:cNvPr id="8" name="Footer Placeholder 4"/>
          <p:cNvSpPr>
            <a:spLocks noGrp="1"/>
          </p:cNvSpPr>
          <p:nvPr>
            <p:ph type="ftr" sz="quarter" idx="11"/>
          </p:nvPr>
        </p:nvSpPr>
        <p:spPr>
          <a:xfrm>
            <a:off x="3124200" y="6178550"/>
            <a:ext cx="2895600" cy="365125"/>
          </a:xfrm>
        </p:spPr>
        <p:txBody>
          <a:bodyPr/>
          <a:lstStyle/>
          <a:p>
            <a:endParaRPr lang="en-US"/>
          </a:p>
        </p:txBody>
      </p:sp>
      <p:sp>
        <p:nvSpPr>
          <p:cNvPr id="9" name="Slide Number Placeholder 5"/>
          <p:cNvSpPr>
            <a:spLocks noGrp="1"/>
          </p:cNvSpPr>
          <p:nvPr>
            <p:ph type="sldNum" sz="quarter" idx="12"/>
          </p:nvPr>
        </p:nvSpPr>
        <p:spPr>
          <a:xfrm>
            <a:off x="6553200" y="6178550"/>
            <a:ext cx="2133600" cy="365125"/>
          </a:xfrm>
        </p:spPr>
        <p:txBody>
          <a:bodyPr/>
          <a:lstStyle/>
          <a:p>
            <a:fld id="{E4EE1630-EB6C-9742-B7DC-6EB76A7A924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4" name="Picture 13" descr="Slid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Date Placeholder 3"/>
          <p:cNvSpPr>
            <a:spLocks noGrp="1"/>
          </p:cNvSpPr>
          <p:nvPr>
            <p:ph type="dt" sz="half" idx="10"/>
          </p:nvPr>
        </p:nvSpPr>
        <p:spPr>
          <a:xfrm>
            <a:off x="457200" y="6178550"/>
            <a:ext cx="2133600" cy="365125"/>
          </a:xfrm>
        </p:spPr>
        <p:txBody>
          <a:bodyPr/>
          <a:lstStyle/>
          <a:p>
            <a:fld id="{A45B486F-5337-5344-A8A0-6D0E0577A0B1}" type="datetimeFigureOut">
              <a:rPr lang="en-US" smtClean="0"/>
              <a:t>25/02/2025</a:t>
            </a:fld>
            <a:endParaRPr lang="en-US"/>
          </a:p>
        </p:txBody>
      </p:sp>
      <p:sp>
        <p:nvSpPr>
          <p:cNvPr id="11" name="Footer Placeholder 4"/>
          <p:cNvSpPr>
            <a:spLocks noGrp="1"/>
          </p:cNvSpPr>
          <p:nvPr>
            <p:ph type="ftr" sz="quarter" idx="11"/>
          </p:nvPr>
        </p:nvSpPr>
        <p:spPr>
          <a:xfrm>
            <a:off x="3124200" y="6178550"/>
            <a:ext cx="2895600" cy="365125"/>
          </a:xfrm>
        </p:spPr>
        <p:txBody>
          <a:bodyPr/>
          <a:lstStyle/>
          <a:p>
            <a:endParaRPr lang="en-US"/>
          </a:p>
        </p:txBody>
      </p:sp>
      <p:sp>
        <p:nvSpPr>
          <p:cNvPr id="12" name="Slide Number Placeholder 5"/>
          <p:cNvSpPr>
            <a:spLocks noGrp="1"/>
          </p:cNvSpPr>
          <p:nvPr>
            <p:ph type="sldNum" sz="quarter" idx="12"/>
          </p:nvPr>
        </p:nvSpPr>
        <p:spPr>
          <a:xfrm>
            <a:off x="6553200" y="6178550"/>
            <a:ext cx="2133600" cy="365125"/>
          </a:xfrm>
        </p:spPr>
        <p:txBody>
          <a:bodyPr/>
          <a:lstStyle/>
          <a:p>
            <a:fld id="{E4EE1630-EB6C-9742-B7DC-6EB76A7A924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4" name="Picture 13" descr="Slid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ate Placeholder 3"/>
          <p:cNvSpPr>
            <a:spLocks noGrp="1"/>
          </p:cNvSpPr>
          <p:nvPr>
            <p:ph type="dt" sz="half" idx="10"/>
          </p:nvPr>
        </p:nvSpPr>
        <p:spPr>
          <a:xfrm>
            <a:off x="457200" y="6178550"/>
            <a:ext cx="2133600" cy="365125"/>
          </a:xfrm>
        </p:spPr>
        <p:txBody>
          <a:bodyPr/>
          <a:lstStyle/>
          <a:p>
            <a:fld id="{A45B486F-5337-5344-A8A0-6D0E0577A0B1}" type="datetimeFigureOut">
              <a:rPr lang="en-US" smtClean="0"/>
              <a:t>25/02/2025</a:t>
            </a:fld>
            <a:endParaRPr lang="en-US"/>
          </a:p>
        </p:txBody>
      </p:sp>
      <p:sp>
        <p:nvSpPr>
          <p:cNvPr id="11" name="Footer Placeholder 4"/>
          <p:cNvSpPr>
            <a:spLocks noGrp="1"/>
          </p:cNvSpPr>
          <p:nvPr>
            <p:ph type="ftr" sz="quarter" idx="11"/>
          </p:nvPr>
        </p:nvSpPr>
        <p:spPr>
          <a:xfrm>
            <a:off x="3124200" y="6178550"/>
            <a:ext cx="2895600" cy="365125"/>
          </a:xfrm>
        </p:spPr>
        <p:txBody>
          <a:bodyPr/>
          <a:lstStyle/>
          <a:p>
            <a:endParaRPr lang="en-US"/>
          </a:p>
        </p:txBody>
      </p:sp>
      <p:sp>
        <p:nvSpPr>
          <p:cNvPr id="12" name="Slide Number Placeholder 5"/>
          <p:cNvSpPr>
            <a:spLocks noGrp="1"/>
          </p:cNvSpPr>
          <p:nvPr>
            <p:ph type="sldNum" sz="quarter" idx="12"/>
          </p:nvPr>
        </p:nvSpPr>
        <p:spPr>
          <a:xfrm>
            <a:off x="6553200" y="6178550"/>
            <a:ext cx="2133600" cy="365125"/>
          </a:xfrm>
        </p:spPr>
        <p:txBody>
          <a:bodyPr/>
          <a:lstStyle/>
          <a:p>
            <a:fld id="{E4EE1630-EB6C-9742-B7DC-6EB76A7A9240}" type="slidenum">
              <a:rPr lang="en-US" smtClean="0"/>
              <a:t>‹#›</a:t>
            </a:fld>
            <a:endParaRPr lang="en-US"/>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hasCustomPrompt="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yriad Pro"/>
                <a:cs typeface="Myriad Pro"/>
              </a:defRPr>
            </a:lvl1pPr>
          </a:lstStyle>
          <a:p>
            <a:fld id="{A45B486F-5337-5344-A8A0-6D0E0577A0B1}" type="datetimeFigureOut">
              <a:rPr lang="en-US" smtClean="0"/>
              <a:t>25/02/2025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yriad Pro"/>
                <a:cs typeface="Myriad Pro"/>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yriad Pro"/>
                <a:cs typeface="Myriad Pro"/>
              </a:defRPr>
            </a:lvl1pPr>
          </a:lstStyle>
          <a:p>
            <a:fld id="{E4EE1630-EB6C-9742-B7DC-6EB76A7A924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yriad Pro"/>
          <a:ea typeface="+mj-ea"/>
          <a:cs typeface="Myriad Pro"/>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file://localhost/Users/admin/Desktop/1.jp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4421" y="404863"/>
            <a:ext cx="7772400" cy="1470025"/>
          </a:xfrm>
        </p:spPr>
        <p:txBody>
          <a:bodyPr>
            <a:normAutofit/>
          </a:bodyPr>
          <a:lstStyle/>
          <a:p>
            <a:r>
              <a:rPr lang="en-GB" sz="4800" b="1" dirty="0">
                <a:solidFill>
                  <a:srgbClr val="FF0000"/>
                </a:solidFill>
                <a:latin typeface="Times New Roman" panose="02020603050405020304" pitchFamily="18" charset="0"/>
                <a:cs typeface="Times New Roman" panose="02020603050405020304" pitchFamily="18" charset="0"/>
              </a:rPr>
              <a:t>BỆNH ÁN SẢN KHOA</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latin typeface="Times New Roman" panose="02020603050405020304" pitchFamily="18" charset="0"/>
                <a:cs typeface="Times New Roman" panose="02020603050405020304" pitchFamily="18" charset="0"/>
              </a:rPr>
              <a:t>KẾT QUẢ CẬN LÂM SÀNG</a:t>
            </a:r>
            <a:endParaRPr lang="en-US"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618" y="1764466"/>
            <a:ext cx="8438182" cy="3646689"/>
          </a:xfrm>
        </p:spPr>
      </p:pic>
    </p:spTree>
    <p:extLst>
      <p:ext uri="{BB962C8B-B14F-4D97-AF65-F5344CB8AC3E}">
        <p14:creationId xmlns:p14="http://schemas.microsoft.com/office/powerpoint/2010/main" val="4288237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latin typeface="Times New Roman" panose="02020603050405020304" pitchFamily="18" charset="0"/>
                <a:cs typeface="Times New Roman" panose="02020603050405020304" pitchFamily="18" charset="0"/>
              </a:rPr>
              <a:t>KẾT QUẢ CẬN LÂM SÀNG</a:t>
            </a:r>
            <a:endParaRPr lang="en-US"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583736"/>
            <a:ext cx="8229600" cy="2558891"/>
          </a:xfrm>
        </p:spPr>
      </p:pic>
    </p:spTree>
    <p:extLst>
      <p:ext uri="{BB962C8B-B14F-4D97-AF65-F5344CB8AC3E}">
        <p14:creationId xmlns:p14="http://schemas.microsoft.com/office/powerpoint/2010/main" val="725718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latin typeface="Times New Roman" panose="02020603050405020304" pitchFamily="18" charset="0"/>
                <a:cs typeface="Times New Roman" panose="02020603050405020304" pitchFamily="18" charset="0"/>
              </a:rPr>
              <a:t>KẾT QUẢ CẬN LÂM SÀNG</a:t>
            </a:r>
            <a:endParaRPr lang="en-US"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008" y="2351637"/>
            <a:ext cx="3271330" cy="234615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147" y="1417638"/>
            <a:ext cx="6039853" cy="4496859"/>
          </a:xfrm>
          <a:prstGeom prst="rect">
            <a:avLst/>
          </a:prstGeom>
        </p:spPr>
      </p:pic>
    </p:spTree>
    <p:extLst>
      <p:ext uri="{BB962C8B-B14F-4D97-AF65-F5344CB8AC3E}">
        <p14:creationId xmlns:p14="http://schemas.microsoft.com/office/powerpoint/2010/main" val="725718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latin typeface="Times New Roman" panose="02020603050405020304" pitchFamily="18" charset="0"/>
                <a:cs typeface="Times New Roman" panose="02020603050405020304" pitchFamily="18" charset="0"/>
              </a:rPr>
              <a:t>KẾT QUẢ CẬN LÂM SÀNG</a:t>
            </a:r>
            <a:endParaRPr lang="en-US"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662" y="2105527"/>
            <a:ext cx="8554453" cy="2249904"/>
          </a:xfrm>
        </p:spPr>
      </p:pic>
    </p:spTree>
    <p:extLst>
      <p:ext uri="{BB962C8B-B14F-4D97-AF65-F5344CB8AC3E}">
        <p14:creationId xmlns:p14="http://schemas.microsoft.com/office/powerpoint/2010/main" val="725718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86B9A14-8B09-4AEB-5698-14A2DC70B308}"/>
              </a:ext>
            </a:extLst>
          </p:cNvPr>
          <p:cNvSpPr>
            <a:spLocks noGrp="1"/>
          </p:cNvSpPr>
          <p:nvPr>
            <p:ph type="title"/>
          </p:nvPr>
        </p:nvSpPr>
        <p:spPr/>
        <p:txBody>
          <a:bodyPr>
            <a:normAutofit/>
          </a:bodyPr>
          <a:lstStyle/>
          <a:p>
            <a:pPr algn="l"/>
            <a:r>
              <a:rPr lang="en-GB" sz="3600" b="1" dirty="0">
                <a:latin typeface="Times New Roman" panose="02020603050405020304" pitchFamily="18" charset="0"/>
                <a:cs typeface="Times New Roman" panose="02020603050405020304" pitchFamily="18" charset="0"/>
              </a:rPr>
              <a:t>VII. DIỄN TIẾN</a:t>
            </a:r>
            <a:br>
              <a:rPr lang="en-GB" b="1" dirty="0">
                <a:latin typeface="Times New Roman" panose="02020603050405020304" pitchFamily="18" charset="0"/>
                <a:cs typeface="Times New Roman" panose="02020603050405020304" pitchFamily="18" charset="0"/>
              </a:rPr>
            </a:br>
            <a:r>
              <a:rPr lang="en-GB" sz="2400" dirty="0">
                <a:latin typeface="Times New Roman" panose="02020603050405020304" pitchFamily="18" charset="0"/>
                <a:cs typeface="Times New Roman" panose="02020603050405020304" pitchFamily="18" charset="0"/>
              </a:rPr>
              <a:t>(</a:t>
            </a:r>
            <a:r>
              <a:rPr lang="en-GB" sz="2400" b="1" dirty="0">
                <a:latin typeface="Times New Roman" panose="02020603050405020304" pitchFamily="18" charset="0"/>
                <a:cs typeface="Times New Roman" panose="02020603050405020304" pitchFamily="18" charset="0"/>
              </a:rPr>
              <a:t>22 giờ, 21/2/2025</a:t>
            </a:r>
            <a:r>
              <a:rPr lang="en-GB" sz="2400" dirty="0">
                <a:latin typeface="Times New Roman" panose="02020603050405020304" pitchFamily="18" charset="0"/>
                <a:cs typeface="Times New Roman" panose="02020603050405020304" pitchFamily="18" charset="0"/>
              </a:rPr>
              <a:t>)</a:t>
            </a:r>
            <a:endParaRPr lang="en-US" sz="2400" dirty="0"/>
          </a:p>
        </p:txBody>
      </p:sp>
      <p:sp>
        <p:nvSpPr>
          <p:cNvPr id="13" name="Content Placeholder 12">
            <a:extLst>
              <a:ext uri="{FF2B5EF4-FFF2-40B4-BE49-F238E27FC236}">
                <a16:creationId xmlns:a16="http://schemas.microsoft.com/office/drawing/2014/main" id="{9CBC8A37-77DD-BF62-D8E1-8BFD01C29B11}"/>
              </a:ext>
            </a:extLst>
          </p:cNvPr>
          <p:cNvSpPr>
            <a:spLocks noGrp="1"/>
          </p:cNvSpPr>
          <p:nvPr>
            <p:ph sz="half" idx="1"/>
          </p:nvPr>
        </p:nvSpPr>
        <p:spPr>
          <a:xfrm>
            <a:off x="541176" y="1417024"/>
            <a:ext cx="4107025" cy="4116029"/>
          </a:xfrm>
        </p:spPr>
        <p:txBody>
          <a:bodyPr>
            <a:noAutofit/>
          </a:bodyPr>
          <a:lstStyle/>
          <a:p>
            <a:pPr marL="0" indent="0">
              <a:buNone/>
            </a:pPr>
            <a:r>
              <a:rPr lang="en-GB" sz="2000" dirty="0">
                <a:latin typeface="Times New Roman" pitchFamily="18" charset="0"/>
                <a:cs typeface="Times New Roman" pitchFamily="18" charset="0"/>
              </a:rPr>
              <a:t>- Bệnh tỉnh</a:t>
            </a:r>
          </a:p>
          <a:p>
            <a:pPr marL="0" indent="0">
              <a:buNone/>
            </a:pPr>
            <a:r>
              <a:rPr lang="en-GB" sz="2000" dirty="0">
                <a:latin typeface="Times New Roman" pitchFamily="18" charset="0"/>
                <a:cs typeface="Times New Roman" pitchFamily="18" charset="0"/>
              </a:rPr>
              <a:t>- Đau trằn bụng ít</a:t>
            </a:r>
          </a:p>
          <a:p>
            <a:pPr marL="0" indent="0">
              <a:buNone/>
            </a:pPr>
            <a:r>
              <a:rPr lang="en-GB" sz="2000" dirty="0">
                <a:latin typeface="Times New Roman" pitchFamily="18" charset="0"/>
                <a:cs typeface="Times New Roman" pitchFamily="18" charset="0"/>
              </a:rPr>
              <a:t>- Thai máy (+)</a:t>
            </a:r>
          </a:p>
          <a:p>
            <a:pPr marL="0" indent="0">
              <a:buNone/>
            </a:pPr>
            <a:r>
              <a:rPr lang="en-GB" sz="2000" dirty="0">
                <a:latin typeface="Times New Roman" pitchFamily="18" charset="0"/>
                <a:cs typeface="Times New Roman" pitchFamily="18" charset="0"/>
              </a:rPr>
              <a:t>- Sinh hiệu ổn</a:t>
            </a:r>
          </a:p>
          <a:p>
            <a:pPr marL="0" indent="0">
              <a:buNone/>
            </a:pPr>
            <a:r>
              <a:rPr lang="en-GB" sz="2000" dirty="0">
                <a:latin typeface="Times New Roman" pitchFamily="18" charset="0"/>
                <a:cs typeface="Times New Roman" pitchFamily="18" charset="0"/>
              </a:rPr>
              <a:t>- Bụng mềm</a:t>
            </a:r>
          </a:p>
          <a:p>
            <a:pPr marL="0" indent="0">
              <a:buNone/>
            </a:pPr>
            <a:r>
              <a:rPr lang="en-GB" sz="2000" dirty="0">
                <a:latin typeface="Times New Roman" pitchFamily="18" charset="0"/>
                <a:cs typeface="Times New Roman" pitchFamily="18" charset="0"/>
              </a:rPr>
              <a:t>- Gò 2-3 cơn/10p</a:t>
            </a:r>
          </a:p>
          <a:p>
            <a:pPr marL="0" indent="0">
              <a:buNone/>
            </a:pPr>
            <a:r>
              <a:rPr lang="en-GB" sz="2000" dirty="0">
                <a:latin typeface="Times New Roman" pitchFamily="18" charset="0"/>
                <a:cs typeface="Times New Roman" pitchFamily="18" charset="0"/>
              </a:rPr>
              <a:t>- Tim thai 148 l/p</a:t>
            </a:r>
          </a:p>
          <a:p>
            <a:pPr marL="0" indent="0">
              <a:buNone/>
            </a:pPr>
            <a:r>
              <a:rPr lang="en-GB" sz="2000" dirty="0">
                <a:latin typeface="Times New Roman" pitchFamily="18" charset="0"/>
                <a:cs typeface="Times New Roman" pitchFamily="18" charset="0"/>
              </a:rPr>
              <a:t>- Cổ tử cung: 2cm, xóa 50%</a:t>
            </a:r>
          </a:p>
          <a:p>
            <a:pPr marL="0" indent="0">
              <a:buNone/>
            </a:pPr>
            <a:r>
              <a:rPr lang="en-GB" sz="2000" dirty="0">
                <a:latin typeface="Times New Roman" pitchFamily="18" charset="0"/>
                <a:cs typeface="Times New Roman" pitchFamily="18" charset="0"/>
              </a:rPr>
              <a:t>- Ngôi đầu cao</a:t>
            </a:r>
          </a:p>
          <a:p>
            <a:pPr marL="0" indent="0">
              <a:buNone/>
            </a:pPr>
            <a:r>
              <a:rPr lang="en-GB" sz="2000" dirty="0">
                <a:latin typeface="Times New Roman" pitchFamily="18" charset="0"/>
                <a:cs typeface="Times New Roman" pitchFamily="18" charset="0"/>
              </a:rPr>
              <a:t>- Ối phồng</a:t>
            </a:r>
          </a:p>
          <a:p>
            <a:pPr marL="0" indent="0">
              <a:buNone/>
            </a:pPr>
            <a:r>
              <a:rPr lang="en-GB" sz="2000" dirty="0">
                <a:latin typeface="Times New Roman" pitchFamily="18" charset="0"/>
                <a:cs typeface="Times New Roman" pitchFamily="18" charset="0"/>
              </a:rPr>
              <a:t>- CTG nhóm I</a:t>
            </a:r>
          </a:p>
          <a:p>
            <a:pPr marL="0" indent="0">
              <a:buNone/>
            </a:pPr>
            <a:r>
              <a:rPr lang="en-GB" sz="2000" dirty="0">
                <a:latin typeface="Times New Roman" pitchFamily="18" charset="0"/>
                <a:cs typeface="Times New Roman" pitchFamily="18" charset="0"/>
              </a:rPr>
              <a:t>- Hb: 10.9g/dL, Hct 30.8%</a:t>
            </a:r>
          </a:p>
          <a:p>
            <a:pPr marL="0" indent="0">
              <a:buNone/>
            </a:pPr>
            <a:r>
              <a:rPr lang="en-GB" sz="2000" dirty="0">
                <a:latin typeface="Times New Roman" pitchFamily="18" charset="0"/>
                <a:cs typeface="Times New Roman" pitchFamily="18" charset="0"/>
              </a:rPr>
              <a:t>- Các XN khác trong giới hạn bình thường</a:t>
            </a:r>
          </a:p>
        </p:txBody>
      </p:sp>
      <p:sp>
        <p:nvSpPr>
          <p:cNvPr id="14" name="Content Placeholder 13">
            <a:extLst>
              <a:ext uri="{FF2B5EF4-FFF2-40B4-BE49-F238E27FC236}">
                <a16:creationId xmlns:a16="http://schemas.microsoft.com/office/drawing/2014/main" id="{8F80AE61-719F-E5C3-2501-A9B9FFAFF999}"/>
              </a:ext>
            </a:extLst>
          </p:cNvPr>
          <p:cNvSpPr>
            <a:spLocks noGrp="1"/>
          </p:cNvSpPr>
          <p:nvPr>
            <p:ph sz="half" idx="2"/>
          </p:nvPr>
        </p:nvSpPr>
        <p:spPr>
          <a:xfrm>
            <a:off x="4648200" y="925269"/>
            <a:ext cx="4038600" cy="2407913"/>
          </a:xfrm>
        </p:spPr>
        <p:txBody>
          <a:bodyPr>
            <a:normAutofit fontScale="77500" lnSpcReduction="20000"/>
          </a:bodyPr>
          <a:lstStyle/>
          <a:p>
            <a:pPr marL="0" indent="0">
              <a:buNone/>
            </a:pPr>
            <a:r>
              <a:rPr lang="en-GB" sz="3300" b="1" dirty="0">
                <a:latin typeface="Times New Roman" pitchFamily="18" charset="0"/>
                <a:cs typeface="Times New Roman" pitchFamily="18" charset="0"/>
              </a:rPr>
              <a:t>Xử trí: </a:t>
            </a:r>
          </a:p>
          <a:p>
            <a:pPr>
              <a:buFontTx/>
              <a:buChar char="-"/>
            </a:pPr>
            <a:r>
              <a:rPr lang="en-GB" dirty="0">
                <a:latin typeface="Times New Roman" pitchFamily="18" charset="0"/>
                <a:cs typeface="Times New Roman" pitchFamily="18" charset="0"/>
              </a:rPr>
              <a:t>Thực hiện tiếp các cử thuốc còn lại</a:t>
            </a:r>
          </a:p>
          <a:p>
            <a:pPr>
              <a:buFontTx/>
              <a:buChar char="-"/>
            </a:pPr>
            <a:r>
              <a:rPr lang="en-GB" dirty="0">
                <a:latin typeface="Times New Roman" pitchFamily="18" charset="0"/>
                <a:cs typeface="Times New Roman" pitchFamily="18" charset="0"/>
              </a:rPr>
              <a:t>Theo dõi sinh hiệu, cơn gò tử cung</a:t>
            </a:r>
          </a:p>
          <a:p>
            <a:pPr>
              <a:buFontTx/>
              <a:buChar char="-"/>
            </a:pPr>
            <a:r>
              <a:rPr lang="en-GB" dirty="0">
                <a:latin typeface="Times New Roman" pitchFamily="18" charset="0"/>
                <a:cs typeface="Times New Roman" pitchFamily="18" charset="0"/>
              </a:rPr>
              <a:t>Nghe tim thai ngắt quãng mỗi 2h</a:t>
            </a:r>
          </a:p>
        </p:txBody>
      </p:sp>
      <p:sp>
        <p:nvSpPr>
          <p:cNvPr id="3" name="TextBox 2"/>
          <p:cNvSpPr txBox="1"/>
          <p:nvPr/>
        </p:nvSpPr>
        <p:spPr>
          <a:xfrm>
            <a:off x="4923690" y="3464442"/>
            <a:ext cx="3853545" cy="2893100"/>
          </a:xfrm>
          <a:prstGeom prst="rect">
            <a:avLst/>
          </a:prstGeom>
          <a:noFill/>
        </p:spPr>
        <p:txBody>
          <a:bodyPr wrap="square" rtlCol="0">
            <a:spAutoFit/>
          </a:bodyPr>
          <a:lstStyle/>
          <a:p>
            <a:r>
              <a:rPr lang="en-US" sz="2800" b="1" dirty="0">
                <a:latin typeface="Times New Roman" pitchFamily="18" charset="0"/>
                <a:cs typeface="Times New Roman" pitchFamily="18" charset="0"/>
              </a:rPr>
              <a:t>6 giờ 50, 22/2/2025</a:t>
            </a:r>
            <a:endParaRPr lang="en-US" sz="2800" dirty="0">
              <a:latin typeface="Times New Roman" pitchFamily="18" charset="0"/>
              <a:cs typeface="Times New Roman" pitchFamily="18" charset="0"/>
            </a:endParaRPr>
          </a:p>
          <a:p>
            <a:r>
              <a:rPr lang="en-US" sz="2200" dirty="0">
                <a:latin typeface="Times New Roman" pitchFamily="18" charset="0"/>
                <a:cs typeface="Times New Roman" pitchFamily="18" charset="0"/>
              </a:rPr>
              <a:t>Tình trạng thai phụ ổn, thai phụ tỉnh, tiếp xúc tốt, sinh hiệu ổn, đau trằn bụng ít, ra nhớt hồng âm đạo.</a:t>
            </a:r>
          </a:p>
          <a:p>
            <a:r>
              <a:rPr lang="en-US" sz="2200" dirty="0">
                <a:latin typeface="Times New Roman" pitchFamily="18" charset="0"/>
                <a:cs typeface="Times New Roman" pitchFamily="18" charset="0"/>
              </a:rPr>
              <a:t>CTG nhóm I</a:t>
            </a:r>
          </a:p>
          <a:p>
            <a:r>
              <a:rPr lang="en-US" sz="2200" dirty="0">
                <a:latin typeface="Times New Roman" pitchFamily="18" charset="0"/>
                <a:cs typeface="Times New Roman" pitchFamily="18" charset="0"/>
              </a:rPr>
              <a:t>Bàn giao ca trực với tua sau.</a:t>
            </a:r>
          </a:p>
          <a:p>
            <a:endParaRPr lang="en-US" sz="2200" dirty="0">
              <a:latin typeface="Times New Roman" pitchFamily="18" charset="0"/>
              <a:cs typeface="Times New Roman" pitchFamily="18" charset="0"/>
            </a:endParaRPr>
          </a:p>
        </p:txBody>
      </p:sp>
    </p:spTree>
    <p:extLst>
      <p:ext uri="{BB962C8B-B14F-4D97-AF65-F5344CB8AC3E}">
        <p14:creationId xmlns:p14="http://schemas.microsoft.com/office/powerpoint/2010/main" val="3970138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39" y="4354269"/>
            <a:ext cx="8229600" cy="1143000"/>
          </a:xfrm>
        </p:spPr>
        <p:txBody>
          <a:bodyPr>
            <a:normAutofit/>
          </a:bodyPr>
          <a:lstStyle/>
          <a:p>
            <a:r>
              <a:rPr lang="en-US" sz="3200" b="1" dirty="0">
                <a:latin typeface="Times New Roman" pitchFamily="18" charset="0"/>
                <a:cs typeface="Times New Roman" pitchFamily="18" charset="0"/>
              </a:rPr>
              <a:t>CTG 6h00: CTG nhóm I</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209" y="906219"/>
            <a:ext cx="8782260"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1913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86B9A14-8B09-4AEB-5698-14A2DC70B308}"/>
              </a:ext>
            </a:extLst>
          </p:cNvPr>
          <p:cNvSpPr>
            <a:spLocks noGrp="1"/>
          </p:cNvSpPr>
          <p:nvPr>
            <p:ph type="title"/>
          </p:nvPr>
        </p:nvSpPr>
        <p:spPr/>
        <p:txBody>
          <a:bodyPr>
            <a:normAutofit fontScale="90000"/>
          </a:bodyPr>
          <a:lstStyle/>
          <a:p>
            <a:r>
              <a:rPr lang="en-GB" sz="4400" b="1" dirty="0">
                <a:latin typeface="Times New Roman" panose="02020603050405020304" pitchFamily="18" charset="0"/>
                <a:cs typeface="Times New Roman" panose="02020603050405020304" pitchFamily="18" charset="0"/>
              </a:rPr>
              <a:t>VII. DIỄN TIẾN: </a:t>
            </a:r>
            <a:r>
              <a:rPr lang="en-GB" b="1" dirty="0">
                <a:latin typeface="Times New Roman" panose="02020603050405020304" pitchFamily="18" charset="0"/>
                <a:cs typeface="Times New Roman" panose="02020603050405020304" pitchFamily="18" charset="0"/>
              </a:rPr>
              <a:t>7h0</a:t>
            </a:r>
            <a:r>
              <a:rPr lang="en-GB" sz="4400" b="1" dirty="0">
                <a:latin typeface="Times New Roman" panose="02020603050405020304" pitchFamily="18" charset="0"/>
                <a:cs typeface="Times New Roman" panose="02020603050405020304" pitchFamily="18" charset="0"/>
              </a:rPr>
              <a:t>0 22/02/2025</a:t>
            </a:r>
            <a:endParaRPr lang="en-US" dirty="0"/>
          </a:p>
        </p:txBody>
      </p:sp>
      <p:sp>
        <p:nvSpPr>
          <p:cNvPr id="13" name="Content Placeholder 12">
            <a:extLst>
              <a:ext uri="{FF2B5EF4-FFF2-40B4-BE49-F238E27FC236}">
                <a16:creationId xmlns:a16="http://schemas.microsoft.com/office/drawing/2014/main" id="{9CBC8A37-77DD-BF62-D8E1-8BFD01C29B11}"/>
              </a:ext>
            </a:extLst>
          </p:cNvPr>
          <p:cNvSpPr>
            <a:spLocks noGrp="1"/>
          </p:cNvSpPr>
          <p:nvPr>
            <p:ph sz="half" idx="1"/>
          </p:nvPr>
        </p:nvSpPr>
        <p:spPr>
          <a:xfrm>
            <a:off x="457200" y="1274763"/>
            <a:ext cx="4038600" cy="5440362"/>
          </a:xfrm>
        </p:spPr>
        <p:txBody>
          <a:bodyPr>
            <a:normAutofit fontScale="55000" lnSpcReduction="20000"/>
          </a:bodyPr>
          <a:lstStyle/>
          <a:p>
            <a:pPr marL="0" indent="0">
              <a:buNone/>
            </a:pPr>
            <a:r>
              <a:rPr lang="en-GB" sz="3600" b="1" dirty="0" err="1">
                <a:latin typeface="Times New Roman" pitchFamily="18" charset="0"/>
                <a:cs typeface="Times New Roman" pitchFamily="18" charset="0"/>
              </a:rPr>
              <a:t>Nhận</a:t>
            </a:r>
            <a:r>
              <a:rPr lang="en-GB" sz="3600" b="1" dirty="0">
                <a:latin typeface="Times New Roman" pitchFamily="18" charset="0"/>
                <a:cs typeface="Times New Roman" pitchFamily="18" charset="0"/>
              </a:rPr>
              <a:t> </a:t>
            </a:r>
            <a:r>
              <a:rPr lang="en-GB" sz="3600" b="1" dirty="0" err="1">
                <a:latin typeface="Times New Roman" pitchFamily="18" charset="0"/>
                <a:cs typeface="Times New Roman" pitchFamily="18" charset="0"/>
              </a:rPr>
              <a:t>trực</a:t>
            </a:r>
            <a:r>
              <a:rPr lang="en-GB" sz="3600" b="1" dirty="0">
                <a:latin typeface="Times New Roman" pitchFamily="18" charset="0"/>
                <a:cs typeface="Times New Roman" pitchFamily="18" charset="0"/>
              </a:rPr>
              <a:t>:</a:t>
            </a:r>
          </a:p>
          <a:p>
            <a:r>
              <a:rPr lang="en-US" sz="2900" dirty="0">
                <a:latin typeface="Times New Roman" panose="02020603050405020304" pitchFamily="18" charset="0"/>
                <a:cs typeface="Times New Roman" panose="02020603050405020304" pitchFamily="18" charset="0"/>
              </a:rPr>
              <a:t>T</a:t>
            </a:r>
            <a:r>
              <a:rPr lang="x-none" sz="2900" dirty="0">
                <a:latin typeface="Times New Roman" panose="02020603050405020304" pitchFamily="18" charset="0"/>
                <a:cs typeface="Times New Roman" panose="02020603050405020304" pitchFamily="18" charset="0"/>
              </a:rPr>
              <a:t>hai phụ tỉnh, tiếp xúc tốt.</a:t>
            </a:r>
          </a:p>
          <a:p>
            <a:r>
              <a:rPr lang="en-US" sz="2900" dirty="0">
                <a:latin typeface="Times New Roman" panose="02020603050405020304" pitchFamily="18" charset="0"/>
                <a:cs typeface="Times New Roman" panose="02020603050405020304" pitchFamily="18" charset="0"/>
              </a:rPr>
              <a:t>M</a:t>
            </a:r>
            <a:r>
              <a:rPr lang="x-none" sz="2900" dirty="0">
                <a:latin typeface="Times New Roman" panose="02020603050405020304" pitchFamily="18" charset="0"/>
                <a:cs typeface="Times New Roman" panose="02020603050405020304" pitchFamily="18" charset="0"/>
              </a:rPr>
              <a:t>ong muốn sanh thường</a:t>
            </a:r>
          </a:p>
          <a:p>
            <a:r>
              <a:rPr lang="en-US" sz="2900" dirty="0" err="1">
                <a:latin typeface="Times New Roman" panose="02020603050405020304" pitchFamily="18" charset="0"/>
                <a:cs typeface="Times New Roman" panose="02020603050405020304" pitchFamily="18" charset="0"/>
              </a:rPr>
              <a:t>Đ</a:t>
            </a:r>
            <a:r>
              <a:rPr lang="x-none" sz="2900" dirty="0">
                <a:latin typeface="Times New Roman" panose="02020603050405020304" pitchFamily="18" charset="0"/>
                <a:cs typeface="Times New Roman" panose="02020603050405020304" pitchFamily="18" charset="0"/>
              </a:rPr>
              <a:t>au bụng từng cơn ít</a:t>
            </a:r>
          </a:p>
          <a:p>
            <a:r>
              <a:rPr lang="en-US" sz="2900" dirty="0">
                <a:latin typeface="Times New Roman" panose="02020603050405020304" pitchFamily="18" charset="0"/>
                <a:cs typeface="Times New Roman" panose="02020603050405020304" pitchFamily="18" charset="0"/>
              </a:rPr>
              <a:t>T</a:t>
            </a:r>
            <a:r>
              <a:rPr lang="x-none" sz="2900" dirty="0">
                <a:latin typeface="Times New Roman" panose="02020603050405020304" pitchFamily="18" charset="0"/>
                <a:cs typeface="Times New Roman" panose="02020603050405020304" pitchFamily="18" charset="0"/>
              </a:rPr>
              <a:t>hai máy (+)</a:t>
            </a:r>
          </a:p>
          <a:p>
            <a:r>
              <a:rPr lang="en-US" sz="2900" dirty="0">
                <a:latin typeface="Times New Roman" panose="02020603050405020304" pitchFamily="18" charset="0"/>
                <a:cs typeface="Times New Roman" panose="02020603050405020304" pitchFamily="18" charset="0"/>
              </a:rPr>
              <a:t>R</a:t>
            </a:r>
            <a:r>
              <a:rPr lang="x-none" sz="2900" dirty="0">
                <a:latin typeface="Times New Roman" panose="02020603050405020304" pitchFamily="18" charset="0"/>
                <a:cs typeface="Times New Roman" panose="02020603050405020304" pitchFamily="18" charset="0"/>
              </a:rPr>
              <a:t>a nhớt hồng âm đạo ít</a:t>
            </a:r>
          </a:p>
          <a:p>
            <a:r>
              <a:rPr lang="en-US" sz="2900" dirty="0">
                <a:latin typeface="Times New Roman" panose="02020603050405020304" pitchFamily="18" charset="0"/>
                <a:cs typeface="Times New Roman" panose="02020603050405020304" pitchFamily="18" charset="0"/>
              </a:rPr>
              <a:t>S</a:t>
            </a:r>
            <a:r>
              <a:rPr lang="x-none" sz="2900" dirty="0">
                <a:latin typeface="Times New Roman" panose="02020603050405020304" pitchFamily="18" charset="0"/>
                <a:cs typeface="Times New Roman" panose="02020603050405020304" pitchFamily="18" charset="0"/>
              </a:rPr>
              <a:t>inh hiệu: M:80l/p; HA:110/70</a:t>
            </a:r>
            <a:r>
              <a:rPr lang="en-US" sz="2900" dirty="0">
                <a:latin typeface="Times New Roman" panose="02020603050405020304" pitchFamily="18" charset="0"/>
                <a:cs typeface="Times New Roman" panose="02020603050405020304" pitchFamily="18" charset="0"/>
              </a:rPr>
              <a:t>mmHg</a:t>
            </a:r>
            <a:r>
              <a:rPr lang="x-none" sz="2900" dirty="0">
                <a:latin typeface="Times New Roman" panose="02020603050405020304" pitchFamily="18" charset="0"/>
                <a:cs typeface="Times New Roman" panose="02020603050405020304" pitchFamily="18" charset="0"/>
              </a:rPr>
              <a:t>; thở</a:t>
            </a:r>
            <a:r>
              <a:rPr lang="en-US" sz="2900" dirty="0">
                <a:latin typeface="Times New Roman" panose="02020603050405020304" pitchFamily="18" charset="0"/>
                <a:cs typeface="Times New Roman" panose="02020603050405020304" pitchFamily="18" charset="0"/>
              </a:rPr>
              <a:t> </a:t>
            </a:r>
            <a:r>
              <a:rPr lang="x-none" sz="2900" dirty="0">
                <a:latin typeface="Times New Roman" panose="02020603050405020304" pitchFamily="18" charset="0"/>
                <a:cs typeface="Times New Roman" panose="02020603050405020304" pitchFamily="18" charset="0"/>
              </a:rPr>
              <a:t>20l/p; NT:37oC</a:t>
            </a:r>
          </a:p>
          <a:p>
            <a:r>
              <a:rPr lang="en-US" sz="2900" dirty="0">
                <a:latin typeface="Times New Roman" panose="02020603050405020304" pitchFamily="18" charset="0"/>
                <a:cs typeface="Times New Roman" panose="02020603050405020304" pitchFamily="18" charset="0"/>
              </a:rPr>
              <a:t>B</a:t>
            </a:r>
            <a:r>
              <a:rPr lang="x-none" sz="2900" dirty="0">
                <a:latin typeface="Times New Roman" panose="02020603050405020304" pitchFamily="18" charset="0"/>
                <a:cs typeface="Times New Roman" panose="02020603050405020304" pitchFamily="18" charset="0"/>
              </a:rPr>
              <a:t>ụng mềm, vùng bên trái trên rốn có khối chắc d#</a:t>
            </a:r>
            <a:r>
              <a:rPr lang="en-US" sz="2900" dirty="0">
                <a:latin typeface="Times New Roman" panose="02020603050405020304" pitchFamily="18" charset="0"/>
                <a:cs typeface="Times New Roman" panose="02020603050405020304" pitchFamily="18" charset="0"/>
              </a:rPr>
              <a:t>4x4</a:t>
            </a:r>
            <a:r>
              <a:rPr lang="x-none" sz="2900" dirty="0">
                <a:latin typeface="Times New Roman" panose="02020603050405020304" pitchFamily="18" charset="0"/>
                <a:cs typeface="Times New Roman" panose="02020603050405020304" pitchFamily="18" charset="0"/>
              </a:rPr>
              <a:t>cm di động ít, không đau.</a:t>
            </a:r>
          </a:p>
          <a:p>
            <a:r>
              <a:rPr lang="x-none" sz="2900" dirty="0">
                <a:latin typeface="Times New Roman" panose="02020603050405020304" pitchFamily="18" charset="0"/>
                <a:cs typeface="Times New Roman" panose="02020603050405020304" pitchFamily="18" charset="0"/>
              </a:rPr>
              <a:t>Tim thai 120lần/phút; gò tử cung 1-2 cơn /10 phút</a:t>
            </a:r>
          </a:p>
          <a:p>
            <a:r>
              <a:rPr lang="x-none" sz="2900" dirty="0">
                <a:latin typeface="Times New Roman" panose="02020603050405020304" pitchFamily="18" charset="0"/>
                <a:cs typeface="Times New Roman" panose="02020603050405020304" pitchFamily="18" charset="0"/>
              </a:rPr>
              <a:t>CTC 2-3cm </a:t>
            </a:r>
            <a:r>
              <a:rPr lang="en-US" sz="2900" dirty="0">
                <a:latin typeface="Times New Roman" panose="02020603050405020304" pitchFamily="18" charset="0"/>
                <a:cs typeface="Times New Roman" panose="02020603050405020304" pitchFamily="18" charset="0"/>
              </a:rPr>
              <a:t>6</a:t>
            </a:r>
            <a:r>
              <a:rPr lang="x-none" sz="2900" dirty="0">
                <a:latin typeface="Times New Roman" panose="02020603050405020304" pitchFamily="18" charset="0"/>
                <a:cs typeface="Times New Roman" panose="02020603050405020304" pitchFamily="18" charset="0"/>
              </a:rPr>
              <a:t>0%, mềm, hướng trung gian.</a:t>
            </a:r>
          </a:p>
          <a:p>
            <a:r>
              <a:rPr lang="x-none" sz="2900" dirty="0">
                <a:latin typeface="Times New Roman" panose="02020603050405020304" pitchFamily="18" charset="0"/>
                <a:cs typeface="Times New Roman" panose="02020603050405020304" pitchFamily="18" charset="0"/>
              </a:rPr>
              <a:t>Ngôi đầu</a:t>
            </a:r>
          </a:p>
          <a:p>
            <a:r>
              <a:rPr lang="x-none" sz="2900" dirty="0">
                <a:latin typeface="Times New Roman" panose="02020603050405020304" pitchFamily="18" charset="0"/>
                <a:cs typeface="Times New Roman" panose="02020603050405020304" pitchFamily="18" charset="0"/>
              </a:rPr>
              <a:t>Ối phồng</a:t>
            </a:r>
          </a:p>
          <a:p>
            <a:r>
              <a:rPr lang="x-none" sz="2900" dirty="0">
                <a:latin typeface="Times New Roman" panose="02020603050405020304" pitchFamily="18" charset="0"/>
                <a:cs typeface="Times New Roman" panose="02020603050405020304" pitchFamily="18" charset="0"/>
              </a:rPr>
              <a:t>SA: ULCN#3100gram</a:t>
            </a:r>
          </a:p>
          <a:p>
            <a:r>
              <a:rPr lang="en-US" sz="2900" dirty="0" err="1">
                <a:latin typeface="Times New Roman" panose="02020603050405020304" pitchFamily="18" charset="0"/>
                <a:cs typeface="Times New Roman" panose="02020603050405020304" pitchFamily="18" charset="0"/>
              </a:rPr>
              <a:t>Ố</a:t>
            </a:r>
            <a:r>
              <a:rPr lang="x-none" sz="2900" dirty="0">
                <a:latin typeface="Times New Roman" panose="02020603050405020304" pitchFamily="18" charset="0"/>
                <a:cs typeface="Times New Roman" panose="02020603050405020304" pitchFamily="18" charset="0"/>
              </a:rPr>
              <a:t>i AFI 33cm</a:t>
            </a:r>
          </a:p>
          <a:p>
            <a:pPr marL="0" indent="0">
              <a:buNone/>
            </a:pPr>
            <a:r>
              <a:rPr lang="en-US" sz="3300" b="1" dirty="0">
                <a:latin typeface="Times New Roman" panose="02020603050405020304" pitchFamily="18" charset="0"/>
                <a:cs typeface="Times New Roman" panose="02020603050405020304" pitchFamily="18" charset="0"/>
              </a:rPr>
              <a:t>C</a:t>
            </a:r>
            <a:r>
              <a:rPr lang="x-none" sz="3300" b="1" dirty="0">
                <a:latin typeface="Times New Roman" panose="02020603050405020304" pitchFamily="18" charset="0"/>
                <a:cs typeface="Times New Roman" panose="02020603050405020304" pitchFamily="18" charset="0"/>
              </a:rPr>
              <a:t>HẨN ĐOÁN</a:t>
            </a:r>
            <a:r>
              <a:rPr lang="x-none" sz="3300" dirty="0">
                <a:latin typeface="Times New Roman" panose="02020603050405020304" pitchFamily="18" charset="0"/>
                <a:cs typeface="Times New Roman" panose="02020603050405020304" pitchFamily="18" charset="0"/>
              </a:rPr>
              <a:t>: Con so, thai 38 tuần 4 ngày, ngôi đầu, chuyển dạ tiềm thời, đa ối, TD nhân xơ tử cung dưới thanh mạc</a:t>
            </a:r>
            <a:r>
              <a:rPr lang="en-US" sz="3300" dirty="0">
                <a:latin typeface="Times New Roman" panose="02020603050405020304" pitchFamily="18" charset="0"/>
                <a:cs typeface="Times New Roman" panose="02020603050405020304" pitchFamily="18" charset="0"/>
              </a:rPr>
              <a:t> có cuống.</a:t>
            </a:r>
            <a:endParaRPr lang="x-none" sz="3300" dirty="0">
              <a:latin typeface="Times New Roman" panose="02020603050405020304" pitchFamily="18" charset="0"/>
              <a:cs typeface="Times New Roman" panose="02020603050405020304" pitchFamily="18" charset="0"/>
            </a:endParaRPr>
          </a:p>
          <a:p>
            <a:pPr marL="0" indent="0">
              <a:buNone/>
            </a:pPr>
            <a:endParaRPr lang="en-GB" b="1" dirty="0"/>
          </a:p>
        </p:txBody>
      </p:sp>
      <p:sp>
        <p:nvSpPr>
          <p:cNvPr id="14" name="Content Placeholder 13">
            <a:extLst>
              <a:ext uri="{FF2B5EF4-FFF2-40B4-BE49-F238E27FC236}">
                <a16:creationId xmlns:a16="http://schemas.microsoft.com/office/drawing/2014/main" id="{8F80AE61-719F-E5C3-2501-A9B9FFAFF999}"/>
              </a:ext>
            </a:extLst>
          </p:cNvPr>
          <p:cNvSpPr>
            <a:spLocks noGrp="1"/>
          </p:cNvSpPr>
          <p:nvPr>
            <p:ph sz="half" idx="2"/>
          </p:nvPr>
        </p:nvSpPr>
        <p:spPr>
          <a:xfrm>
            <a:off x="4648200" y="1144135"/>
            <a:ext cx="4038600" cy="5033962"/>
          </a:xfrm>
        </p:spPr>
        <p:txBody>
          <a:bodyPr>
            <a:noAutofit/>
          </a:bodyPr>
          <a:lstStyle/>
          <a:p>
            <a:pPr marL="0" indent="0">
              <a:buNone/>
            </a:pPr>
            <a:r>
              <a:rPr lang="en-GB" sz="2000" b="1" dirty="0" err="1">
                <a:latin typeface="Times New Roman" panose="02020603050405020304" pitchFamily="18" charset="0"/>
                <a:cs typeface="Times New Roman" panose="02020603050405020304" pitchFamily="18" charset="0"/>
              </a:rPr>
              <a:t>Xử</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trí</a:t>
            </a:r>
            <a:r>
              <a:rPr lang="en-GB" sz="2000" b="1" dirty="0">
                <a:latin typeface="Times New Roman" panose="02020603050405020304" pitchFamily="18" charset="0"/>
                <a:cs typeface="Times New Roman" panose="02020603050405020304" pitchFamily="18" charset="0"/>
              </a:rPr>
              <a:t>: </a:t>
            </a:r>
          </a:p>
          <a:p>
            <a:pPr marL="0" indent="0">
              <a:buNone/>
            </a:pPr>
            <a:r>
              <a:rPr lang="en-GB" sz="2000" dirty="0">
                <a:latin typeface="Times New Roman" panose="02020603050405020304" pitchFamily="18" charset="0"/>
                <a:cs typeface="Times New Roman" panose="02020603050405020304" pitchFamily="18" charset="0"/>
              </a:rPr>
              <a:t>Tư vấn người nhà và sản phụ về tình trạng mẹ và thai + mong muốn của thai phụ là sanh thường -&gt; tư vấn theo dõi tiếp chuyển dạ, mổ lấy thai khi có chỉ định.</a:t>
            </a:r>
          </a:p>
          <a:p>
            <a:pPr marL="0" indent="0">
              <a:buNone/>
            </a:pPr>
            <a:r>
              <a:rPr lang="en-GB" sz="2000" dirty="0">
                <a:latin typeface="Times New Roman" panose="02020603050405020304" pitchFamily="18" charset="0"/>
                <a:cs typeface="Times New Roman" panose="02020603050405020304" pitchFamily="18" charset="0"/>
              </a:rPr>
              <a:t>Hướng dẫn se đầu vú.</a:t>
            </a:r>
          </a:p>
          <a:p>
            <a:pPr marL="0" indent="0">
              <a:buNone/>
            </a:pPr>
            <a:r>
              <a:rPr lang="en-GB" sz="2000" dirty="0">
                <a:latin typeface="Times New Roman" panose="02020603050405020304" pitchFamily="18" charset="0"/>
                <a:cs typeface="Times New Roman" panose="02020603050405020304" pitchFamily="18" charset="0"/>
              </a:rPr>
              <a:t>Thuốc: tiếp tục kháng sinh Ampicillin 1g (TMC) lúc 7g-11g-15g</a:t>
            </a:r>
          </a:p>
          <a:p>
            <a:pPr marL="0" indent="0">
              <a:buNone/>
            </a:pPr>
            <a:r>
              <a:rPr lang="en-GB" sz="2000" dirty="0">
                <a:latin typeface="Times New Roman" panose="02020603050405020304" pitchFamily="18" charset="0"/>
                <a:cs typeface="Times New Roman" panose="02020603050405020304" pitchFamily="18" charset="0"/>
              </a:rPr>
              <a:t>TD tim thai và cơn gò, đánh giá lại sau 4 giờ</a:t>
            </a:r>
          </a:p>
          <a:p>
            <a:pPr marL="0" indent="0">
              <a:buNone/>
            </a:pPr>
            <a:r>
              <a:rPr lang="en-GB" sz="2000" b="1" dirty="0">
                <a:latin typeface="Times New Roman" panose="02020603050405020304" pitchFamily="18" charset="0"/>
                <a:cs typeface="Times New Roman" panose="02020603050405020304" pitchFamily="18" charset="0"/>
              </a:rPr>
              <a:t>CLS: CTG</a:t>
            </a:r>
          </a:p>
        </p:txBody>
      </p:sp>
    </p:spTree>
    <p:extLst>
      <p:ext uri="{BB962C8B-B14F-4D97-AF65-F5344CB8AC3E}">
        <p14:creationId xmlns:p14="http://schemas.microsoft.com/office/powerpoint/2010/main" val="4277677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D4560-96A6-938A-FEEF-DD63634FF67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556A1E-913B-EA68-95E3-752FD5A00138}"/>
              </a:ext>
            </a:extLst>
          </p:cNvPr>
          <p:cNvSpPr txBox="1"/>
          <p:nvPr/>
        </p:nvSpPr>
        <p:spPr>
          <a:xfrm>
            <a:off x="2411751" y="4437071"/>
            <a:ext cx="4916556" cy="523220"/>
          </a:xfrm>
          <a:prstGeom prst="rect">
            <a:avLst/>
          </a:prstGeom>
          <a:noFill/>
        </p:spPr>
        <p:txBody>
          <a:bodyPr wrap="square" rtlCol="0">
            <a:spAutoFit/>
          </a:bodyPr>
          <a:lstStyle/>
          <a:p>
            <a:r>
              <a:rPr lang="x-none" sz="2800" b="1">
                <a:latin typeface="Times New Roman" pitchFamily="18" charset="0"/>
                <a:cs typeface="Times New Roman" pitchFamily="18" charset="0"/>
              </a:rPr>
              <a:t>CTG </a:t>
            </a:r>
            <a:r>
              <a:rPr lang="en-US" sz="2800" b="1" dirty="0">
                <a:latin typeface="Times New Roman" pitchFamily="18" charset="0"/>
                <a:cs typeface="Times New Roman" pitchFamily="18" charset="0"/>
              </a:rPr>
              <a:t>8h0</a:t>
            </a:r>
            <a:r>
              <a:rPr lang="x-none" sz="2800" b="1">
                <a:latin typeface="Times New Roman" pitchFamily="18" charset="0"/>
                <a:cs typeface="Times New Roman" pitchFamily="18" charset="0"/>
              </a:rPr>
              <a:t>0</a:t>
            </a:r>
            <a:r>
              <a:rPr lang="en-US" sz="2800" b="1" dirty="0">
                <a:latin typeface="Times New Roman" pitchFamily="18" charset="0"/>
                <a:cs typeface="Times New Roman" pitchFamily="18" charset="0"/>
              </a:rPr>
              <a:t>: CTG nhóm I</a:t>
            </a:r>
            <a:endParaRPr lang="x-none" sz="2800" b="1" dirty="0">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500181" y="-983179"/>
            <a:ext cx="2088382" cy="8051592"/>
          </a:xfrm>
          <a:prstGeom prst="rect">
            <a:avLst/>
          </a:prstGeom>
        </p:spPr>
      </p:pic>
    </p:spTree>
    <p:extLst>
      <p:ext uri="{BB962C8B-B14F-4D97-AF65-F5344CB8AC3E}">
        <p14:creationId xmlns:p14="http://schemas.microsoft.com/office/powerpoint/2010/main" val="154935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BCD5C-AABD-0D86-5EF3-D5130D0B1673}"/>
              </a:ext>
            </a:extLst>
          </p:cNvPr>
          <p:cNvSpPr>
            <a:spLocks noGrp="1"/>
          </p:cNvSpPr>
          <p:nvPr>
            <p:ph type="title"/>
          </p:nvPr>
        </p:nvSpPr>
        <p:spPr/>
        <p:txBody>
          <a:bodyPr>
            <a:normAutofit/>
          </a:bodyPr>
          <a:lstStyle/>
          <a:p>
            <a:r>
              <a:rPr lang="en-GB" sz="4400" b="1" dirty="0">
                <a:latin typeface="Times New Roman" panose="02020603050405020304" pitchFamily="18" charset="0"/>
                <a:cs typeface="Times New Roman" panose="02020603050405020304" pitchFamily="18" charset="0"/>
              </a:rPr>
              <a:t>VII. DIỄN TIẾN</a:t>
            </a:r>
            <a:endParaRPr lang="en-US" dirty="0"/>
          </a:p>
        </p:txBody>
      </p:sp>
      <p:sp>
        <p:nvSpPr>
          <p:cNvPr id="3" name="Content Placeholder 2">
            <a:extLst>
              <a:ext uri="{FF2B5EF4-FFF2-40B4-BE49-F238E27FC236}">
                <a16:creationId xmlns:a16="http://schemas.microsoft.com/office/drawing/2014/main" id="{9CDD01DD-951C-CCAF-E292-AE767737EC3E}"/>
              </a:ext>
            </a:extLst>
          </p:cNvPr>
          <p:cNvSpPr>
            <a:spLocks noGrp="1"/>
          </p:cNvSpPr>
          <p:nvPr>
            <p:ph sz="half" idx="1"/>
          </p:nvPr>
        </p:nvSpPr>
        <p:spPr/>
        <p:txBody>
          <a:bodyPr>
            <a:normAutofit/>
          </a:bodyPr>
          <a:lstStyle/>
          <a:p>
            <a:pPr marL="0" indent="0">
              <a:buNone/>
            </a:pPr>
            <a:endParaRPr lang="en-GB" b="1" dirty="0"/>
          </a:p>
          <a:p>
            <a:endParaRPr lang="en-US" dirty="0"/>
          </a:p>
        </p:txBody>
      </p:sp>
      <p:sp>
        <p:nvSpPr>
          <p:cNvPr id="4" name="Content Placeholder 3">
            <a:extLst>
              <a:ext uri="{FF2B5EF4-FFF2-40B4-BE49-F238E27FC236}">
                <a16:creationId xmlns:a16="http://schemas.microsoft.com/office/drawing/2014/main" id="{6FAA72C9-28A9-0922-410E-D314C87EFC50}"/>
              </a:ext>
            </a:extLst>
          </p:cNvPr>
          <p:cNvSpPr>
            <a:spLocks noGrp="1"/>
          </p:cNvSpPr>
          <p:nvPr>
            <p:ph sz="half" idx="2"/>
          </p:nvPr>
        </p:nvSpPr>
        <p:spPr>
          <a:xfrm>
            <a:off x="364958" y="1284469"/>
            <a:ext cx="4038600" cy="4525963"/>
          </a:xfrm>
        </p:spPr>
        <p:txBody>
          <a:bodyPr>
            <a:normAutofit/>
          </a:bodyPr>
          <a:lstStyle/>
          <a:p>
            <a:pPr marL="0" indent="0">
              <a:lnSpc>
                <a:spcPct val="120000"/>
              </a:lnSpc>
              <a:buNone/>
            </a:pPr>
            <a:r>
              <a:rPr lang="en-GB" sz="2800" b="1" dirty="0">
                <a:latin typeface="Times New Roman" panose="02020603050405020304" pitchFamily="18" charset="0"/>
                <a:cs typeface="Times New Roman" panose="02020603050405020304" pitchFamily="18" charset="0"/>
              </a:rPr>
              <a:t>8h30 22/02/2025</a:t>
            </a:r>
          </a:p>
          <a:p>
            <a:pPr marL="0" indent="0">
              <a:lnSpc>
                <a:spcPct val="120000"/>
              </a:lnSpc>
              <a:buNone/>
            </a:pPr>
            <a:r>
              <a:rPr lang="en-GB" sz="2800" b="1"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CTG: nhóm I TT:130 lần/phút, nhịp tăng có, nhịp giảm: không.</a:t>
            </a:r>
          </a:p>
          <a:p>
            <a:pPr marL="0" indent="0">
              <a:lnSpc>
                <a:spcPct val="120000"/>
              </a:lnSpc>
              <a:buNone/>
            </a:pPr>
            <a:r>
              <a:rPr lang="en-GB" dirty="0">
                <a:latin typeface="Times New Roman" panose="02020603050405020304" pitchFamily="18" charset="0"/>
                <a:cs typeface="Times New Roman" panose="02020603050405020304" pitchFamily="18" charset="0"/>
              </a:rPr>
              <a:t>Gò tử cung: 2-3 cơn/10p, CĐ: 30-40mmHg</a:t>
            </a:r>
          </a:p>
          <a:p>
            <a:pPr marL="0" indent="0">
              <a:buNone/>
            </a:pPr>
            <a:r>
              <a:rPr lang="x-none" dirty="0">
                <a:latin typeface="Times New Roman" panose="02020603050405020304" pitchFamily="18" charset="0"/>
                <a:cs typeface="Times New Roman" panose="02020603050405020304" pitchFamily="18" charset="0"/>
              </a:rPr>
              <a:t>CTC: 4cm, xoá</a:t>
            </a:r>
            <a:r>
              <a:rPr lang="en-US" dirty="0">
                <a:latin typeface="Times New Roman" panose="02020603050405020304" pitchFamily="18" charset="0"/>
                <a:cs typeface="Times New Roman" panose="02020603050405020304" pitchFamily="18" charset="0"/>
              </a:rPr>
              <a:t> 70%</a:t>
            </a:r>
            <a:r>
              <a:rPr lang="x-none"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N</a:t>
            </a:r>
            <a:r>
              <a:rPr lang="x-none" dirty="0">
                <a:latin typeface="Times New Roman" panose="02020603050405020304" pitchFamily="18" charset="0"/>
                <a:cs typeface="Times New Roman" panose="02020603050405020304" pitchFamily="18" charset="0"/>
              </a:rPr>
              <a:t>gôi đầu cao, </a:t>
            </a:r>
            <a:r>
              <a:rPr lang="en-US" dirty="0" err="1">
                <a:latin typeface="Times New Roman" panose="02020603050405020304" pitchFamily="18" charset="0"/>
                <a:cs typeface="Times New Roman" panose="02020603050405020304" pitchFamily="18" charset="0"/>
              </a:rPr>
              <a:t>Ố</a:t>
            </a:r>
            <a:r>
              <a:rPr lang="x-none" dirty="0">
                <a:latin typeface="Times New Roman" panose="02020603050405020304" pitchFamily="18" charset="0"/>
                <a:cs typeface="Times New Roman" panose="02020603050405020304" pitchFamily="18" charset="0"/>
              </a:rPr>
              <a:t>i ph</a:t>
            </a:r>
            <a:r>
              <a:rPr lang="en-US" dirty="0">
                <a:latin typeface="Times New Roman" panose="02020603050405020304" pitchFamily="18" charset="0"/>
                <a:cs typeface="Times New Roman" panose="02020603050405020304" pitchFamily="18" charset="0"/>
              </a:rPr>
              <a:t>ồ</a:t>
            </a:r>
            <a:r>
              <a:rPr lang="x-none" dirty="0">
                <a:latin typeface="Times New Roman" panose="02020603050405020304" pitchFamily="18" charset="0"/>
                <a:cs typeface="Times New Roman" panose="02020603050405020304" pitchFamily="18" charset="0"/>
              </a:rPr>
              <a:t>ng</a:t>
            </a:r>
          </a:p>
        </p:txBody>
      </p:sp>
      <p:sp>
        <p:nvSpPr>
          <p:cNvPr id="5" name="Content Placeholder 3">
            <a:extLst>
              <a:ext uri="{FF2B5EF4-FFF2-40B4-BE49-F238E27FC236}">
                <a16:creationId xmlns:a16="http://schemas.microsoft.com/office/drawing/2014/main" id="{AB389101-4558-C31C-EB7B-4ADC73AFD727}"/>
              </a:ext>
            </a:extLst>
          </p:cNvPr>
          <p:cNvSpPr txBox="1">
            <a:spLocks/>
          </p:cNvSpPr>
          <p:nvPr/>
        </p:nvSpPr>
        <p:spPr>
          <a:xfrm>
            <a:off x="4495800" y="1284470"/>
            <a:ext cx="4038600" cy="4525963"/>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panose="020B0604020202020204"/>
              <a:buChar char="•"/>
              <a:defRPr sz="280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panose="020B0604020202020204"/>
              <a:buChar char="–"/>
              <a:defRPr sz="240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panose="020B0604020202020204"/>
              <a:buChar char="•"/>
              <a:defRPr sz="200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panose="020B0604020202020204"/>
              <a:buChar char="–"/>
              <a:defRPr sz="180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panose="020B0604020202020204"/>
              <a:buChar char="»"/>
              <a:defRPr sz="18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9pPr>
          </a:lstStyle>
          <a:p>
            <a:pPr marL="0" indent="0">
              <a:buFont typeface="Arial" panose="020B0604020202020204"/>
              <a:buNone/>
            </a:pPr>
            <a:r>
              <a:rPr lang="en-GB" b="1" u="sng" dirty="0">
                <a:latin typeface="Times New Roman" panose="02020603050405020304" pitchFamily="18" charset="0"/>
                <a:cs typeface="Times New Roman" panose="02020603050405020304" pitchFamily="18" charset="0"/>
              </a:rPr>
              <a:t>Xử trí:</a:t>
            </a:r>
            <a:r>
              <a:rPr lang="en-GB" b="1" i="1" dirty="0">
                <a:latin typeface="Times New Roman" panose="02020603050405020304" pitchFamily="18" charset="0"/>
                <a:cs typeface="Times New Roman" panose="02020603050405020304" pitchFamily="18" charset="0"/>
              </a:rPr>
              <a:t> </a:t>
            </a:r>
          </a:p>
          <a:p>
            <a:pPr marL="0" indent="0">
              <a:buFont typeface="Arial" panose="020B0604020202020204"/>
              <a:buNone/>
            </a:pPr>
            <a:r>
              <a:rPr lang="en-GB" dirty="0">
                <a:latin typeface="Times New Roman" panose="02020603050405020304" pitchFamily="18" charset="0"/>
                <a:cs typeface="Times New Roman" panose="02020603050405020304" pitchFamily="18" charset="0"/>
              </a:rPr>
              <a:t>Mắc monitor theo dõi tim thai và cơn gò</a:t>
            </a:r>
          </a:p>
          <a:p>
            <a:pPr marL="0" indent="0">
              <a:buFont typeface="Arial" panose="020B0604020202020204"/>
              <a:buNone/>
            </a:pPr>
            <a:r>
              <a:rPr lang="en-GB" dirty="0">
                <a:latin typeface="Times New Roman" panose="02020603050405020304" pitchFamily="18" charset="0"/>
                <a:cs typeface="Times New Roman" panose="02020603050405020304" pitchFamily="18" charset="0"/>
              </a:rPr>
              <a:t>Tia </a:t>
            </a:r>
            <a:r>
              <a:rPr lang="en-GB" dirty="0" err="1">
                <a:latin typeface="Times New Roman" panose="02020603050405020304" pitchFamily="18" charset="0"/>
                <a:cs typeface="Times New Roman" panose="02020603050405020304" pitchFamily="18" charset="0"/>
              </a:rPr>
              <a:t>ối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ối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trắng</a:t>
            </a:r>
            <a:r>
              <a:rPr lang="en-GB" dirty="0">
                <a:latin typeface="Times New Roman" panose="02020603050405020304" pitchFamily="18" charset="0"/>
                <a:cs typeface="Times New Roman" panose="02020603050405020304" pitchFamily="18" charset="0"/>
              </a:rPr>
              <a:t> đục#200ml, </a:t>
            </a:r>
            <a:r>
              <a:rPr lang="en-GB" dirty="0" err="1">
                <a:latin typeface="Times New Roman" panose="02020603050405020304" pitchFamily="18" charset="0"/>
                <a:cs typeface="Times New Roman" panose="02020603050405020304" pitchFamily="18" charset="0"/>
              </a:rPr>
              <a:t>không</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sờ</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chạm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dây</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rốn</a:t>
            </a:r>
            <a:r>
              <a:rPr lang="en-GB" dirty="0">
                <a:latin typeface="Times New Roman" panose="02020603050405020304" pitchFamily="18" charset="0"/>
                <a:cs typeface="Times New Roman" panose="02020603050405020304" pitchFamily="18" charset="0"/>
              </a:rPr>
              <a:t>.</a:t>
            </a:r>
          </a:p>
          <a:p>
            <a:pPr marL="0" indent="0">
              <a:buFont typeface="Arial" panose="020B0604020202020204"/>
              <a:buNone/>
            </a:pPr>
            <a:r>
              <a:rPr lang="en-GB" dirty="0">
                <a:latin typeface="Times New Roman" panose="02020603050405020304" pitchFamily="18" charset="0"/>
                <a:cs typeface="Times New Roman" panose="02020603050405020304" pitchFamily="18" charset="0"/>
              </a:rPr>
              <a:t>Tăng co: </a:t>
            </a:r>
          </a:p>
          <a:p>
            <a:pPr marL="0" indent="0">
              <a:buFont typeface="Arial" panose="020B0604020202020204"/>
              <a:buNone/>
            </a:pPr>
            <a:r>
              <a:rPr lang="en-GB" dirty="0">
                <a:latin typeface="Times New Roman" panose="02020603050405020304" pitchFamily="18" charset="0"/>
                <a:cs typeface="Times New Roman" panose="02020603050405020304" pitchFamily="18" charset="0"/>
              </a:rPr>
              <a:t>Glucose 5% 500ml 1 chai (TTM) VIII giọt/phút. Sau đó bơm oxytocin 5UI 1 ống vào chai có sẵn. Tăng IV giọt/lần/20phút sao cho cơn gò đạt phù hợp giai đoạn chuyển dạ 3 - 5 cơn/10p</a:t>
            </a:r>
          </a:p>
          <a:p>
            <a:pPr marL="0" indent="0">
              <a:buFont typeface="Arial" panose="020B0604020202020204"/>
              <a:buNone/>
            </a:pPr>
            <a:r>
              <a:rPr lang="en-GB" dirty="0">
                <a:latin typeface="Times New Roman" panose="02020603050405020304" pitchFamily="18" charset="0"/>
                <a:cs typeface="Times New Roman" panose="02020603050405020304" pitchFamily="18" charset="0"/>
              </a:rPr>
              <a:t>Đánh giá sau 1 giờ.</a:t>
            </a:r>
          </a:p>
          <a:p>
            <a:pPr marL="0" indent="0">
              <a:buFont typeface="Arial" panose="020B0604020202020204"/>
              <a:buNone/>
            </a:pP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3046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D4118-79AD-7B0B-9612-D1C9D56839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1AD941-5338-B727-58DF-B2C88C28C6CB}"/>
              </a:ext>
            </a:extLst>
          </p:cNvPr>
          <p:cNvSpPr>
            <a:spLocks noGrp="1"/>
          </p:cNvSpPr>
          <p:nvPr>
            <p:ph type="title"/>
          </p:nvPr>
        </p:nvSpPr>
        <p:spPr/>
        <p:txBody>
          <a:bodyPr>
            <a:normAutofit/>
          </a:bodyPr>
          <a:lstStyle/>
          <a:p>
            <a:r>
              <a:rPr lang="en-GB" sz="4400" b="1" dirty="0">
                <a:latin typeface="Times New Roman" panose="02020603050405020304" pitchFamily="18" charset="0"/>
                <a:cs typeface="Times New Roman" panose="02020603050405020304" pitchFamily="18" charset="0"/>
              </a:rPr>
              <a:t>VII. DIỄN TIẾN</a:t>
            </a:r>
            <a:endParaRPr lang="en-US" dirty="0"/>
          </a:p>
        </p:txBody>
      </p:sp>
      <p:sp>
        <p:nvSpPr>
          <p:cNvPr id="3" name="Content Placeholder 2">
            <a:extLst>
              <a:ext uri="{FF2B5EF4-FFF2-40B4-BE49-F238E27FC236}">
                <a16:creationId xmlns:a16="http://schemas.microsoft.com/office/drawing/2014/main" id="{4AA70BE9-1F81-0460-D0BF-9AB4D5D9E68C}"/>
              </a:ext>
            </a:extLst>
          </p:cNvPr>
          <p:cNvSpPr>
            <a:spLocks noGrp="1"/>
          </p:cNvSpPr>
          <p:nvPr>
            <p:ph sz="half" idx="1"/>
          </p:nvPr>
        </p:nvSpPr>
        <p:spPr>
          <a:xfrm>
            <a:off x="457200" y="1298749"/>
            <a:ext cx="4038600" cy="4525963"/>
          </a:xfrm>
        </p:spPr>
        <p:txBody>
          <a:bodyPr>
            <a:normAutofit fontScale="92500"/>
          </a:bodyPr>
          <a:lstStyle/>
          <a:p>
            <a:pPr marL="0" indent="0">
              <a:buNone/>
            </a:pPr>
            <a:r>
              <a:rPr lang="en-GB" sz="2800" b="1" u="sng" dirty="0">
                <a:latin typeface="Times New Roman" panose="02020603050405020304" pitchFamily="18" charset="0"/>
                <a:cs typeface="Times New Roman" panose="02020603050405020304" pitchFamily="18" charset="0"/>
              </a:rPr>
              <a:t>9h20</a:t>
            </a:r>
          </a:p>
          <a:p>
            <a:pPr marL="0" indent="0">
              <a:buNone/>
            </a:pPr>
            <a:r>
              <a:rPr lang="en-US" dirty="0">
                <a:latin typeface="Times New Roman" pitchFamily="18" charset="0"/>
                <a:cs typeface="Times New Roman" pitchFamily="18" charset="0"/>
              </a:rPr>
              <a:t>CTG nhóm II: nhịp giảm sớm lặp lại,TT:130 lần/phút.</a:t>
            </a:r>
          </a:p>
          <a:p>
            <a:pPr marL="0" indent="0">
              <a:buNone/>
            </a:pPr>
            <a:r>
              <a:rPr lang="en-US" dirty="0">
                <a:latin typeface="Times New Roman" pitchFamily="18" charset="0"/>
                <a:cs typeface="Times New Roman" pitchFamily="18" charset="0"/>
              </a:rPr>
              <a:t>Gò 4cơn/10p, CĐ:60-80mmHg. TTCB:20mmHg</a:t>
            </a:r>
          </a:p>
          <a:p>
            <a:pPr marL="0" indent="0">
              <a:buNone/>
            </a:pPr>
            <a:r>
              <a:rPr lang="en-US" dirty="0">
                <a:latin typeface="Times New Roman" pitchFamily="18" charset="0"/>
                <a:cs typeface="Times New Roman" pitchFamily="18" charset="0"/>
              </a:rPr>
              <a:t>CTC 6-7cm, xóa 80%</a:t>
            </a:r>
          </a:p>
          <a:p>
            <a:pPr marL="0" indent="0">
              <a:buNone/>
            </a:pPr>
            <a:r>
              <a:rPr lang="en-US" dirty="0">
                <a:latin typeface="Times New Roman" pitchFamily="18" charset="0"/>
                <a:cs typeface="Times New Roman" pitchFamily="18" charset="0"/>
              </a:rPr>
              <a:t>Ối vỡ hoàn toàn trắng đục, không sờ chạm dây rốn.</a:t>
            </a:r>
          </a:p>
          <a:p>
            <a:pPr marL="0" indent="0">
              <a:buNone/>
            </a:pPr>
            <a:r>
              <a:rPr lang="en-US" dirty="0">
                <a:latin typeface="Times New Roman" pitchFamily="18" charset="0"/>
                <a:cs typeface="Times New Roman" pitchFamily="18" charset="0"/>
              </a:rPr>
              <a:t>Ngôi đầu cao, thóp sau ở vị trí 9h</a:t>
            </a:r>
          </a:p>
          <a:p>
            <a:pPr marL="0" indent="0">
              <a:buNone/>
            </a:pPr>
            <a:endParaRPr lang="en-US" dirty="0">
              <a:latin typeface="Times New Roman" pitchFamily="18" charset="0"/>
              <a:cs typeface="Times New Roman" pitchFamily="18" charset="0"/>
            </a:endParaRPr>
          </a:p>
        </p:txBody>
      </p:sp>
      <p:sp>
        <p:nvSpPr>
          <p:cNvPr id="4" name="Content Placeholder 3">
            <a:extLst>
              <a:ext uri="{FF2B5EF4-FFF2-40B4-BE49-F238E27FC236}">
                <a16:creationId xmlns:a16="http://schemas.microsoft.com/office/drawing/2014/main" id="{C12CA19D-DDFE-0080-C2DC-F13C670BD8F0}"/>
              </a:ext>
            </a:extLst>
          </p:cNvPr>
          <p:cNvSpPr>
            <a:spLocks noGrp="1"/>
          </p:cNvSpPr>
          <p:nvPr>
            <p:ph sz="half" idx="2"/>
          </p:nvPr>
        </p:nvSpPr>
        <p:spPr>
          <a:xfrm>
            <a:off x="4648200" y="1361551"/>
            <a:ext cx="4038600" cy="4525963"/>
          </a:xfrm>
        </p:spPr>
        <p:txBody>
          <a:bodyPr>
            <a:normAutofit fontScale="92500"/>
          </a:bodyPr>
          <a:lstStyle/>
          <a:p>
            <a:pPr marL="0" indent="0">
              <a:buNone/>
            </a:pPr>
            <a:r>
              <a:rPr lang="en-GB" b="1" u="sng" dirty="0">
                <a:latin typeface="Times New Roman" pitchFamily="18" charset="0"/>
                <a:cs typeface="Times New Roman" pitchFamily="18" charset="0"/>
              </a:rPr>
              <a:t>Xử trí:</a:t>
            </a:r>
          </a:p>
          <a:p>
            <a:pPr marL="0" indent="0">
              <a:buNone/>
            </a:pPr>
            <a:r>
              <a:rPr lang="en-GB" dirty="0">
                <a:latin typeface="Times New Roman" pitchFamily="18" charset="0"/>
                <a:cs typeface="Times New Roman" pitchFamily="18" charset="0"/>
              </a:rPr>
              <a:t>Ngưng dịch truyền</a:t>
            </a:r>
          </a:p>
          <a:p>
            <a:pPr marL="0" indent="0">
              <a:buNone/>
            </a:pPr>
            <a:r>
              <a:rPr lang="en-GB" dirty="0">
                <a:latin typeface="Times New Roman" pitchFamily="18" charset="0"/>
                <a:cs typeface="Times New Roman" pitchFamily="18" charset="0"/>
              </a:rPr>
              <a:t>Hồi sức thai</a:t>
            </a:r>
          </a:p>
          <a:p>
            <a:pPr marL="0" indent="0">
              <a:buNone/>
            </a:pPr>
            <a:r>
              <a:rPr lang="en-GB" dirty="0">
                <a:latin typeface="Times New Roman" pitchFamily="18" charset="0"/>
                <a:cs typeface="Times New Roman" pitchFamily="18" charset="0"/>
              </a:rPr>
              <a:t>Lactate Ringer 500ml </a:t>
            </a:r>
          </a:p>
          <a:p>
            <a:pPr marL="0" indent="0">
              <a:buNone/>
            </a:pPr>
            <a:r>
              <a:rPr lang="en-GB" dirty="0">
                <a:latin typeface="Times New Roman" pitchFamily="18" charset="0"/>
                <a:cs typeface="Times New Roman" pitchFamily="18" charset="0"/>
              </a:rPr>
              <a:t>01 chai TTM Lg/p</a:t>
            </a:r>
          </a:p>
          <a:p>
            <a:pPr marL="0" indent="0">
              <a:buNone/>
            </a:pPr>
            <a:r>
              <a:rPr lang="en-US" dirty="0">
                <a:latin typeface="Times New Roman" pitchFamily="18" charset="0"/>
                <a:cs typeface="Times New Roman" pitchFamily="18" charset="0"/>
              </a:rPr>
              <a:t>Đầu cao 30 độ, nằm nghiêng trái, thở oxy 5lít/phút</a:t>
            </a:r>
          </a:p>
          <a:p>
            <a:pPr marL="0" indent="0">
              <a:buNone/>
            </a:pPr>
            <a:r>
              <a:rPr lang="en-US" dirty="0">
                <a:latin typeface="Times New Roman" pitchFamily="18" charset="0"/>
                <a:cs typeface="Times New Roman" pitchFamily="18" charset="0"/>
              </a:rPr>
              <a:t>Theo dõi đánh giá lại sau 30 phút</a:t>
            </a:r>
          </a:p>
        </p:txBody>
      </p:sp>
    </p:spTree>
    <p:extLst>
      <p:ext uri="{BB962C8B-B14F-4D97-AF65-F5344CB8AC3E}">
        <p14:creationId xmlns:p14="http://schemas.microsoft.com/office/powerpoint/2010/main" val="1278723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latin typeface="Times New Roman" panose="02020603050405020304" pitchFamily="18" charset="0"/>
                <a:cs typeface="Times New Roman" panose="02020603050405020304" pitchFamily="18" charset="0"/>
              </a:rPr>
              <a:t>I. HÀNH CHÁNH: </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GB" dirty="0">
                <a:latin typeface="Times New Roman" panose="02020603050405020304" pitchFamily="18" charset="0"/>
                <a:cs typeface="Times New Roman" panose="02020603050405020304" pitchFamily="18" charset="0"/>
              </a:rPr>
              <a:t>Họ và tên: LÊ THỊ TÀI L</a:t>
            </a:r>
          </a:p>
          <a:p>
            <a:r>
              <a:rPr lang="en-GB" dirty="0">
                <a:latin typeface="Times New Roman" panose="02020603050405020304" pitchFamily="18" charset="0"/>
                <a:cs typeface="Times New Roman" panose="02020603050405020304" pitchFamily="18" charset="0"/>
              </a:rPr>
              <a:t>Giới tính: Nữ. Tuổi: 30</a:t>
            </a:r>
          </a:p>
          <a:p>
            <a:r>
              <a:rPr lang="en-GB" dirty="0">
                <a:latin typeface="Times New Roman" panose="02020603050405020304" pitchFamily="18" charset="0"/>
                <a:cs typeface="Times New Roman" panose="02020603050405020304" pitchFamily="18" charset="0"/>
              </a:rPr>
              <a:t>Địa chỉ: Vĩnh Thạnh – Tân Hưng – Long An</a:t>
            </a:r>
          </a:p>
          <a:p>
            <a:r>
              <a:rPr lang="en-GB" dirty="0">
                <a:latin typeface="Times New Roman" panose="02020603050405020304" pitchFamily="18" charset="0"/>
                <a:cs typeface="Times New Roman" panose="02020603050405020304" pitchFamily="18" charset="0"/>
              </a:rPr>
              <a:t>Vào viện: 16 giờ 25, ngày 21/02/2025.</a:t>
            </a:r>
          </a:p>
          <a:p>
            <a:r>
              <a:rPr lang="en-GB" dirty="0">
                <a:latin typeface="Times New Roman" panose="02020603050405020304" pitchFamily="18" charset="0"/>
                <a:cs typeface="Times New Roman" panose="02020603050405020304" pitchFamily="18" charset="0"/>
              </a:rPr>
              <a:t>LDVV: trằn bụng/thai 38 tuần 3 ngày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341455"/>
            <a:ext cx="4038600" cy="4525963"/>
          </a:xfrm>
        </p:spPr>
        <p:txBody>
          <a:bodyPr>
            <a:normAutofit fontScale="92500"/>
          </a:bodyPr>
          <a:lstStyle/>
          <a:p>
            <a:pPr marL="0" indent="0">
              <a:buNone/>
            </a:pPr>
            <a:r>
              <a:rPr lang="en-US" b="1" u="sng" dirty="0">
                <a:latin typeface="Times New Roman" pitchFamily="18" charset="0"/>
                <a:cs typeface="Times New Roman" pitchFamily="18" charset="0"/>
              </a:rPr>
              <a:t>Xử trí</a:t>
            </a:r>
          </a:p>
          <a:p>
            <a:pPr marL="0" indent="0">
              <a:buNone/>
            </a:pPr>
            <a:r>
              <a:rPr lang="en-US" dirty="0">
                <a:latin typeface="Times New Roman" pitchFamily="18" charset="0"/>
                <a:cs typeface="Times New Roman" pitchFamily="18" charset="0"/>
              </a:rPr>
              <a:t>Theo dõi tiếp, đánh giá lại sau 30 phút</a:t>
            </a:r>
          </a:p>
        </p:txBody>
      </p:sp>
      <p:sp>
        <p:nvSpPr>
          <p:cNvPr id="5" name="Title 1">
            <a:extLst>
              <a:ext uri="{FF2B5EF4-FFF2-40B4-BE49-F238E27FC236}">
                <a16:creationId xmlns:a16="http://schemas.microsoft.com/office/drawing/2014/main" id="{171AD941-5338-B727-58DF-B2C88C28C6CB}"/>
              </a:ext>
            </a:extLst>
          </p:cNvPr>
          <p:cNvSpPr>
            <a:spLocks noGrp="1"/>
          </p:cNvSpPr>
          <p:nvPr>
            <p:ph type="title"/>
          </p:nvPr>
        </p:nvSpPr>
        <p:spPr/>
        <p:txBody>
          <a:bodyPr>
            <a:normAutofit/>
          </a:bodyPr>
          <a:lstStyle/>
          <a:p>
            <a:r>
              <a:rPr lang="en-GB" sz="4400" b="1" dirty="0">
                <a:latin typeface="Times New Roman" panose="02020603050405020304" pitchFamily="18" charset="0"/>
                <a:cs typeface="Times New Roman" panose="02020603050405020304" pitchFamily="18" charset="0"/>
              </a:rPr>
              <a:t>VII. DIỄN TIẾN</a:t>
            </a:r>
            <a:endParaRPr lang="en-US" dirty="0"/>
          </a:p>
        </p:txBody>
      </p:sp>
      <p:sp>
        <p:nvSpPr>
          <p:cNvPr id="6" name="Content Placeholder 2">
            <a:extLst>
              <a:ext uri="{FF2B5EF4-FFF2-40B4-BE49-F238E27FC236}">
                <a16:creationId xmlns:a16="http://schemas.microsoft.com/office/drawing/2014/main" id="{4AA70BE9-1F81-0460-D0BF-9AB4D5D9E68C}"/>
              </a:ext>
            </a:extLst>
          </p:cNvPr>
          <p:cNvSpPr>
            <a:spLocks noGrp="1"/>
          </p:cNvSpPr>
          <p:nvPr>
            <p:ph sz="half" idx="1"/>
          </p:nvPr>
        </p:nvSpPr>
        <p:spPr>
          <a:xfrm>
            <a:off x="457200" y="1318846"/>
            <a:ext cx="4038600" cy="4525963"/>
          </a:xfrm>
        </p:spPr>
        <p:txBody>
          <a:bodyPr>
            <a:normAutofit fontScale="92500"/>
          </a:bodyPr>
          <a:lstStyle/>
          <a:p>
            <a:pPr marL="0" indent="0">
              <a:buNone/>
            </a:pPr>
            <a:r>
              <a:rPr lang="en-GB" sz="3000" b="1" u="sng" dirty="0">
                <a:latin typeface="Times New Roman" panose="02020603050405020304" pitchFamily="18" charset="0"/>
                <a:cs typeface="Times New Roman" panose="02020603050405020304" pitchFamily="18" charset="0"/>
              </a:rPr>
              <a:t>9h50</a:t>
            </a:r>
          </a:p>
          <a:p>
            <a:pPr marL="0" indent="0">
              <a:buNone/>
            </a:pPr>
            <a:r>
              <a:rPr lang="en-US" dirty="0">
                <a:latin typeface="Times New Roman" pitchFamily="18" charset="0"/>
                <a:cs typeface="Times New Roman" pitchFamily="18" charset="0"/>
              </a:rPr>
              <a:t>CTG nhóm II: nhịp giảm sớm lặp lại, TT:130 lần/phút.</a:t>
            </a:r>
          </a:p>
          <a:p>
            <a:pPr marL="0" indent="0">
              <a:buNone/>
            </a:pPr>
            <a:r>
              <a:rPr lang="en-US" dirty="0">
                <a:latin typeface="Times New Roman" pitchFamily="18" charset="0"/>
                <a:cs typeface="Times New Roman" pitchFamily="18" charset="0"/>
              </a:rPr>
              <a:t>Gò 4cơn/10p, CĐ: 60-80mmHg, TTCB:20mmHg</a:t>
            </a:r>
          </a:p>
          <a:p>
            <a:pPr marL="0" indent="0">
              <a:buNone/>
            </a:pPr>
            <a:r>
              <a:rPr lang="en-US" dirty="0">
                <a:latin typeface="Times New Roman" pitchFamily="18" charset="0"/>
                <a:cs typeface="Times New Roman" pitchFamily="18" charset="0"/>
              </a:rPr>
              <a:t>CTC 8cm, xóa 80%</a:t>
            </a:r>
          </a:p>
          <a:p>
            <a:pPr marL="0" indent="0">
              <a:buNone/>
            </a:pPr>
            <a:r>
              <a:rPr lang="en-US" dirty="0">
                <a:latin typeface="Times New Roman" pitchFamily="18" charset="0"/>
                <a:cs typeface="Times New Roman" pitchFamily="18" charset="0"/>
              </a:rPr>
              <a:t>Ối vỡ hoàn toàn trắng đục, không sờ chạm dây rốn.</a:t>
            </a:r>
          </a:p>
          <a:p>
            <a:pPr marL="0" indent="0">
              <a:buNone/>
            </a:pPr>
            <a:r>
              <a:rPr lang="en-US" dirty="0">
                <a:latin typeface="Times New Roman" pitchFamily="18" charset="0"/>
                <a:cs typeface="Times New Roman" pitchFamily="18" charset="0"/>
              </a:rPr>
              <a:t>Ngôi đầu cao, thóp sau ở vị trí 9h</a:t>
            </a:r>
          </a:p>
          <a:p>
            <a:pPr marL="0" indent="0">
              <a:buNone/>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949040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12F8D-3491-9118-5B93-4F2E3B715FD7}"/>
              </a:ext>
            </a:extLst>
          </p:cNvPr>
          <p:cNvSpPr txBox="1">
            <a:spLocks/>
          </p:cNvSpPr>
          <p:nvPr/>
        </p:nvSpPr>
        <p:spPr>
          <a:xfrm>
            <a:off x="457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yriad Pro"/>
                <a:ea typeface="+mj-ea"/>
                <a:cs typeface="Myriad Pro"/>
              </a:defRPr>
            </a:lvl1pPr>
          </a:lstStyle>
          <a:p>
            <a:r>
              <a:rPr lang="en-GB" b="1" dirty="0">
                <a:latin typeface="Times New Roman" panose="02020603050405020304" pitchFamily="18" charset="0"/>
                <a:cs typeface="Times New Roman" panose="02020603050405020304" pitchFamily="18" charset="0"/>
              </a:rPr>
              <a:t>VII. DIỄN TIẾN:</a:t>
            </a:r>
            <a:endParaRPr lang="en-US" dirty="0"/>
          </a:p>
        </p:txBody>
      </p:sp>
      <p:sp>
        <p:nvSpPr>
          <p:cNvPr id="4" name="Content Placeholder 2">
            <a:extLst>
              <a:ext uri="{FF2B5EF4-FFF2-40B4-BE49-F238E27FC236}">
                <a16:creationId xmlns:a16="http://schemas.microsoft.com/office/drawing/2014/main" id="{617B2EA8-3A5B-E65E-D7FD-DE873AF8F377}"/>
              </a:ext>
            </a:extLst>
          </p:cNvPr>
          <p:cNvSpPr txBox="1">
            <a:spLocks/>
          </p:cNvSpPr>
          <p:nvPr/>
        </p:nvSpPr>
        <p:spPr>
          <a:xfrm>
            <a:off x="457199" y="1166018"/>
            <a:ext cx="4821383" cy="4525963"/>
          </a:xfrm>
          <a:prstGeom prst="rect">
            <a:avLst/>
          </a:prstGeom>
        </p:spPr>
        <p:txBody>
          <a:bodyPr>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Font typeface="Arial" panose="020B0604020202020204"/>
              <a:buNone/>
            </a:pPr>
            <a:r>
              <a:rPr lang="en-GB" sz="2200" b="1" u="sng" dirty="0">
                <a:latin typeface="Times New Roman" panose="02020603050405020304" pitchFamily="18" charset="0"/>
                <a:cs typeface="Times New Roman" panose="02020603050405020304" pitchFamily="18" charset="0"/>
              </a:rPr>
              <a:t>10h30 22/02/2025 </a:t>
            </a:r>
          </a:p>
          <a:p>
            <a:pPr marL="0" indent="0">
              <a:buFont typeface="Arial" panose="020B0604020202020204"/>
              <a:buNone/>
            </a:pPr>
            <a:r>
              <a:rPr lang="en-US" sz="2200" dirty="0">
                <a:latin typeface="Times New Roman" pitchFamily="18" charset="0"/>
                <a:cs typeface="Times New Roman" pitchFamily="18" charset="0"/>
              </a:rPr>
              <a:t>CTG nhóm II: nhịp giảm sớm kéo dài, TT:130 lần/phút.</a:t>
            </a:r>
          </a:p>
          <a:p>
            <a:pPr marL="0" indent="0">
              <a:buFont typeface="Arial" panose="020B0604020202020204"/>
              <a:buNone/>
            </a:pPr>
            <a:r>
              <a:rPr lang="en-US" sz="2200" dirty="0">
                <a:latin typeface="Times New Roman" pitchFamily="18" charset="0"/>
                <a:cs typeface="Times New Roman" pitchFamily="18" charset="0"/>
              </a:rPr>
              <a:t>Gò 4cơn/10p , CĐ: 60 - 80mmHg </a:t>
            </a:r>
          </a:p>
          <a:p>
            <a:pPr marL="0" indent="0">
              <a:buFont typeface="Arial" panose="020B0604020202020204"/>
              <a:buNone/>
            </a:pPr>
            <a:r>
              <a:rPr lang="en-US" sz="2200" dirty="0">
                <a:latin typeface="Times New Roman" pitchFamily="18" charset="0"/>
                <a:cs typeface="Times New Roman" pitchFamily="18" charset="0"/>
              </a:rPr>
              <a:t>TTCB: 20mmHg</a:t>
            </a:r>
          </a:p>
          <a:p>
            <a:pPr marL="0" indent="0">
              <a:buFont typeface="Arial" panose="020B0604020202020204"/>
              <a:buNone/>
            </a:pPr>
            <a:r>
              <a:rPr lang="en-US" sz="2200" dirty="0">
                <a:latin typeface="Times New Roman" pitchFamily="18" charset="0"/>
                <a:cs typeface="Times New Roman" pitchFamily="18" charset="0"/>
              </a:rPr>
              <a:t>CTC trọn</a:t>
            </a:r>
          </a:p>
          <a:p>
            <a:pPr marL="0" indent="0">
              <a:buFont typeface="Arial" panose="020B0604020202020204"/>
              <a:buNone/>
            </a:pPr>
            <a:r>
              <a:rPr lang="en-US" sz="2200" dirty="0" err="1">
                <a:latin typeface="Times New Roman" pitchFamily="18" charset="0"/>
                <a:cs typeface="Times New Roman" pitchFamily="18" charset="0"/>
              </a:rPr>
              <a:t>Ối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vỡ</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hoàn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toàn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trắng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đục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sờ</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chạm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dây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rốn</a:t>
            </a:r>
            <a:r>
              <a:rPr lang="en-US" sz="2200" dirty="0">
                <a:latin typeface="Times New Roman" pitchFamily="18" charset="0"/>
                <a:cs typeface="Times New Roman" pitchFamily="18" charset="0"/>
              </a:rPr>
              <a:t>.</a:t>
            </a:r>
          </a:p>
          <a:p>
            <a:pPr marL="0" indent="0">
              <a:buFont typeface="Arial" panose="020B0604020202020204"/>
              <a:buNone/>
            </a:pPr>
            <a:r>
              <a:rPr lang="en-US" sz="2200" dirty="0">
                <a:latin typeface="Times New Roman" pitchFamily="18" charset="0"/>
                <a:cs typeface="Times New Roman" pitchFamily="18" charset="0"/>
              </a:rPr>
              <a:t>Ngôi đầu -1, kiểu thế ngang, sờ rõ 2 thóp, thóp sau ở vị trí 9h.</a:t>
            </a:r>
          </a:p>
          <a:p>
            <a:pPr marL="0" indent="0">
              <a:buFont typeface="Arial" panose="020B0604020202020204"/>
              <a:buNone/>
            </a:pPr>
            <a:r>
              <a:rPr lang="en-US" sz="2200" b="1" dirty="0">
                <a:latin typeface="Times New Roman" pitchFamily="18" charset="0"/>
                <a:cs typeface="Times New Roman" pitchFamily="18" charset="0"/>
              </a:rPr>
              <a:t>Chẩn đoán</a:t>
            </a:r>
            <a:r>
              <a:rPr lang="en-US" sz="2200" dirty="0">
                <a:latin typeface="Times New Roman" pitchFamily="18" charset="0"/>
                <a:cs typeface="Times New Roman" pitchFamily="18" charset="0"/>
              </a:rPr>
              <a:t>: Con so, thai 38 tuần 4 ngày, ngôi đầu, CDHĐ, bất xứng đầu chậu do đầu cúi không tốt, đa ối. Theo dõi u xơ tử cung</a:t>
            </a:r>
          </a:p>
          <a:p>
            <a:pPr marL="0" indent="0">
              <a:buFont typeface="Arial" panose="020B0604020202020204"/>
              <a:buNone/>
            </a:pPr>
            <a:endParaRPr lang="en-US" sz="2200" dirty="0">
              <a:latin typeface="Times New Roman" pitchFamily="18" charset="0"/>
              <a:cs typeface="Times New Roman" pitchFamily="18" charset="0"/>
            </a:endParaRPr>
          </a:p>
        </p:txBody>
      </p:sp>
      <p:sp>
        <p:nvSpPr>
          <p:cNvPr id="8" name="Content Placeholder 3">
            <a:extLst>
              <a:ext uri="{FF2B5EF4-FFF2-40B4-BE49-F238E27FC236}">
                <a16:creationId xmlns:a16="http://schemas.microsoft.com/office/drawing/2014/main" id="{AF70FE3D-B3CD-A84F-E0FC-7615921985D5}"/>
              </a:ext>
            </a:extLst>
          </p:cNvPr>
          <p:cNvSpPr txBox="1">
            <a:spLocks/>
          </p:cNvSpPr>
          <p:nvPr/>
        </p:nvSpPr>
        <p:spPr>
          <a:xfrm>
            <a:off x="5278583" y="1201665"/>
            <a:ext cx="4249882" cy="2856896"/>
          </a:xfrm>
          <a:prstGeom prst="rect">
            <a:avLst/>
          </a:prstGeom>
        </p:spPr>
        <p:txBody>
          <a:bodyPr>
            <a:norm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Font typeface="Arial" panose="020B0604020202020204"/>
              <a:buNone/>
            </a:pPr>
            <a:r>
              <a:rPr lang="en-GB" sz="2400" b="1" u="sng" dirty="0" err="1">
                <a:latin typeface="Times New Roman" pitchFamily="18" charset="0"/>
                <a:cs typeface="Times New Roman" pitchFamily="18" charset="0"/>
              </a:rPr>
              <a:t>Xử</a:t>
            </a:r>
            <a:r>
              <a:rPr lang="en-GB" sz="2400" b="1" u="sng" dirty="0">
                <a:latin typeface="Times New Roman" pitchFamily="18" charset="0"/>
                <a:cs typeface="Times New Roman" pitchFamily="18" charset="0"/>
              </a:rPr>
              <a:t> </a:t>
            </a:r>
            <a:r>
              <a:rPr lang="en-GB" sz="2400" b="1" u="sng" dirty="0" err="1">
                <a:latin typeface="Times New Roman" pitchFamily="18" charset="0"/>
                <a:cs typeface="Times New Roman" pitchFamily="18" charset="0"/>
              </a:rPr>
              <a:t>trí</a:t>
            </a:r>
            <a:r>
              <a:rPr lang="en-GB" sz="2400" b="1" u="sng" dirty="0">
                <a:latin typeface="Times New Roman" pitchFamily="18" charset="0"/>
                <a:cs typeface="Times New Roman" pitchFamily="18" charset="0"/>
              </a:rPr>
              <a:t>:</a:t>
            </a:r>
          </a:p>
          <a:p>
            <a:pPr marL="0" indent="0">
              <a:buFont typeface="Arial" panose="020B0604020202020204"/>
              <a:buNone/>
            </a:pP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thai</a:t>
            </a:r>
            <a:endParaRPr lang="en-US" sz="2400" dirty="0">
              <a:latin typeface="Times New Roman" panose="02020603050405020304" pitchFamily="18" charset="0"/>
              <a:cs typeface="Times New Roman" panose="02020603050405020304" pitchFamily="18" charset="0"/>
            </a:endParaRPr>
          </a:p>
          <a:p>
            <a:pPr marL="0" indent="0">
              <a:buNone/>
            </a:pPr>
            <a:r>
              <a:rPr lang="x-none" sz="2400" dirty="0">
                <a:latin typeface="Times New Roman" panose="02020603050405020304" pitchFamily="18" charset="0"/>
                <a:cs typeface="Times New Roman" panose="02020603050405020304" pitchFamily="18" charset="0"/>
              </a:rPr>
              <a:t>PPPT: mổ ngang đoạn dưới tử cung lấy thai</a:t>
            </a:r>
            <a:r>
              <a:rPr lang="en-US" sz="2400" dirty="0">
                <a:latin typeface="Times New Roman" panose="02020603050405020304" pitchFamily="18" charset="0"/>
                <a:cs typeface="Times New Roman" panose="02020603050405020304" pitchFamily="18" charset="0"/>
              </a:rPr>
              <a:t> </a:t>
            </a:r>
            <a:endParaRPr lang="x-none" sz="2400" dirty="0">
              <a:latin typeface="Times New Roman" panose="02020603050405020304" pitchFamily="18" charset="0"/>
              <a:cs typeface="Times New Roman" panose="02020603050405020304" pitchFamily="18" charset="0"/>
            </a:endParaRPr>
          </a:p>
          <a:p>
            <a:pPr marL="0" indent="0">
              <a:buNone/>
            </a:pPr>
            <a:r>
              <a:rPr lang="x-none" sz="2400" dirty="0">
                <a:latin typeface="Times New Roman" panose="02020603050405020304" pitchFamily="18" charset="0"/>
                <a:cs typeface="Times New Roman" panose="02020603050405020304" pitchFamily="18" charset="0"/>
              </a:rPr>
              <a:t>PPVC: tê tuỷ sống</a:t>
            </a:r>
          </a:p>
          <a:p>
            <a:pPr marL="0" indent="0">
              <a:buFont typeface="Arial" panose="020B0604020202020204"/>
              <a:buNone/>
            </a:pP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140648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0">
            <a:extLst>
              <a:ext uri="{FF2B5EF4-FFF2-40B4-BE49-F238E27FC236}">
                <a16:creationId xmlns:a16="http://schemas.microsoft.com/office/drawing/2014/main" id="{1DB71C0B-E6DD-9C9D-2BB0-3390B5EB4FD6}"/>
              </a:ext>
            </a:extLst>
          </p:cNvPr>
          <p:cNvPicPr>
            <a:picLocks noGrp="1" noChangeAspect="1"/>
          </p:cNvPicPr>
          <p:nvPr>
            <p:ph sz="half" idx="1"/>
          </p:nvPr>
        </p:nvPicPr>
        <p:blipFill>
          <a:blip r:embed="rId2"/>
          <a:stretch>
            <a:fillRect/>
          </a:stretch>
        </p:blipFill>
        <p:spPr>
          <a:xfrm>
            <a:off x="246111" y="1467059"/>
            <a:ext cx="8651778" cy="2622620"/>
          </a:xfrm>
          <a:prstGeom prst="rect">
            <a:avLst/>
          </a:prstGeom>
        </p:spPr>
      </p:pic>
      <p:sp>
        <p:nvSpPr>
          <p:cNvPr id="2" name="TextBox 1">
            <a:extLst>
              <a:ext uri="{FF2B5EF4-FFF2-40B4-BE49-F238E27FC236}">
                <a16:creationId xmlns:a16="http://schemas.microsoft.com/office/drawing/2014/main" id="{A905268D-7A54-1690-022B-B3461665656A}"/>
              </a:ext>
            </a:extLst>
          </p:cNvPr>
          <p:cNvSpPr txBox="1"/>
          <p:nvPr/>
        </p:nvSpPr>
        <p:spPr>
          <a:xfrm>
            <a:off x="649793" y="4230356"/>
            <a:ext cx="8248096" cy="523220"/>
          </a:xfrm>
          <a:prstGeom prst="rect">
            <a:avLst/>
          </a:prstGeom>
          <a:noFill/>
        </p:spPr>
        <p:txBody>
          <a:bodyPr wrap="square" rtlCol="0">
            <a:spAutoFit/>
          </a:bodyPr>
          <a:lstStyle/>
          <a:p>
            <a:r>
              <a:rPr lang="x-none" sz="2800" b="1" dirty="0">
                <a:latin typeface="Times New Roman" pitchFamily="18" charset="0"/>
                <a:cs typeface="Times New Roman" pitchFamily="18" charset="0"/>
              </a:rPr>
              <a:t>CTG khi tăng co</a:t>
            </a:r>
            <a:r>
              <a:rPr lang="en-US" sz="2800" b="1" dirty="0">
                <a:latin typeface="Times New Roman" pitchFamily="18" charset="0"/>
                <a:cs typeface="Times New Roman" pitchFamily="18" charset="0"/>
              </a:rPr>
              <a:t>, ngưng dịch truyền</a:t>
            </a:r>
            <a:r>
              <a:rPr lang="x-none" sz="2800" b="1" dirty="0">
                <a:latin typeface="Times New Roman" pitchFamily="18" charset="0"/>
                <a:cs typeface="Times New Roman" pitchFamily="18" charset="0"/>
              </a:rPr>
              <a:t> và hồi sức thai</a:t>
            </a:r>
          </a:p>
        </p:txBody>
      </p:sp>
    </p:spTree>
    <p:extLst>
      <p:ext uri="{BB962C8B-B14F-4D97-AF65-F5344CB8AC3E}">
        <p14:creationId xmlns:p14="http://schemas.microsoft.com/office/powerpoint/2010/main" val="1004423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E0A45-B3E7-FD4D-2E98-FE2C326AD2D6}"/>
              </a:ext>
            </a:extLst>
          </p:cNvPr>
          <p:cNvSpPr>
            <a:spLocks noGrp="1"/>
          </p:cNvSpPr>
          <p:nvPr>
            <p:ph type="title"/>
          </p:nvPr>
        </p:nvSpPr>
        <p:spPr/>
        <p:txBody>
          <a:bodyPr>
            <a:normAutofit/>
          </a:bodyPr>
          <a:lstStyle/>
          <a:p>
            <a:r>
              <a:rPr lang="en-GB" sz="4400" b="1" dirty="0">
                <a:latin typeface="Times New Roman" panose="02020603050405020304" pitchFamily="18" charset="0"/>
                <a:cs typeface="Times New Roman" panose="02020603050405020304" pitchFamily="18" charset="0"/>
              </a:rPr>
              <a:t>VII. DIỄN TIẾN</a:t>
            </a:r>
            <a:endParaRPr lang="en-US" dirty="0"/>
          </a:p>
        </p:txBody>
      </p:sp>
      <p:sp>
        <p:nvSpPr>
          <p:cNvPr id="3" name="Content Placeholder 2">
            <a:extLst>
              <a:ext uri="{FF2B5EF4-FFF2-40B4-BE49-F238E27FC236}">
                <a16:creationId xmlns:a16="http://schemas.microsoft.com/office/drawing/2014/main" id="{E3DC633D-D7A1-4E0B-5674-FCCB018DC6A3}"/>
              </a:ext>
            </a:extLst>
          </p:cNvPr>
          <p:cNvSpPr>
            <a:spLocks noGrp="1"/>
          </p:cNvSpPr>
          <p:nvPr>
            <p:ph sz="half" idx="1"/>
          </p:nvPr>
        </p:nvSpPr>
        <p:spPr>
          <a:xfrm>
            <a:off x="457200" y="1078523"/>
            <a:ext cx="4038600" cy="4939357"/>
          </a:xfrm>
        </p:spPr>
        <p:txBody>
          <a:bodyPr>
            <a:noAutofit/>
          </a:bodyPr>
          <a:lstStyle/>
          <a:p>
            <a:pPr marL="0" indent="0">
              <a:buNone/>
            </a:pPr>
            <a:r>
              <a:rPr lang="x-none" sz="2400" b="1" u="sng" dirty="0">
                <a:latin typeface="Times New Roman" panose="02020603050405020304" pitchFamily="18" charset="0"/>
                <a:cs typeface="Times New Roman" panose="02020603050405020304" pitchFamily="18" charset="0"/>
              </a:rPr>
              <a:t>11h50</a:t>
            </a:r>
            <a:endParaRPr lang="en-GB" sz="2400" b="1" u="sng"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mổ</a:t>
            </a:r>
            <a:endParaRPr lang="x-none" sz="2400" dirty="0">
              <a:latin typeface="Times New Roman" panose="02020603050405020304" pitchFamily="18" charset="0"/>
              <a:cs typeface="Times New Roman" panose="02020603050405020304" pitchFamily="18" charset="0"/>
            </a:endParaRPr>
          </a:p>
          <a:p>
            <a:r>
              <a:rPr lang="en-US" sz="2400" dirty="0">
                <a:latin typeface="Times New Roman" pitchFamily="18" charset="0"/>
                <a:cs typeface="Times New Roman" pitchFamily="18" charset="0"/>
              </a:rPr>
              <a:t>S</a:t>
            </a:r>
            <a:r>
              <a:rPr lang="x-none" sz="2400" dirty="0">
                <a:latin typeface="Times New Roman" pitchFamily="18" charset="0"/>
                <a:cs typeface="Times New Roman" pitchFamily="18" charset="0"/>
              </a:rPr>
              <a:t>ơ sinh tím xanh, spo2 80%/oxy qua mask CRT&gt;3giây, thở yếu, chi lạnh, mạch nhẹ, tim</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tần</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số</a:t>
            </a:r>
            <a:r>
              <a:rPr lang="x-none" sz="2400" dirty="0">
                <a:latin typeface="Times New Roman" pitchFamily="18" charset="0"/>
                <a:cs typeface="Times New Roman" pitchFamily="18" charset="0"/>
              </a:rPr>
              <a:t> 110lần/phút, phổi thô.</a:t>
            </a:r>
          </a:p>
          <a:p>
            <a:r>
              <a:rPr lang="en-US" sz="2400" dirty="0">
                <a:latin typeface="Times New Roman" pitchFamily="18" charset="0"/>
                <a:cs typeface="Times New Roman" pitchFamily="18" charset="0"/>
              </a:rPr>
              <a:t>B</a:t>
            </a:r>
            <a:r>
              <a:rPr lang="x-none" sz="2400" dirty="0">
                <a:latin typeface="Times New Roman" pitchFamily="18" charset="0"/>
                <a:cs typeface="Times New Roman" pitchFamily="18" charset="0"/>
              </a:rPr>
              <a:t>ụng mềm, rốn tươi, không phản xạ, trương lực cơ (-). Thóp phẳng.</a:t>
            </a:r>
          </a:p>
          <a:p>
            <a:pPr marL="0" indent="0">
              <a:buNone/>
            </a:pPr>
            <a:r>
              <a:rPr lang="x-none" sz="2400" b="1" dirty="0">
                <a:latin typeface="Times New Roman" pitchFamily="18" charset="0"/>
                <a:cs typeface="Times New Roman" pitchFamily="18" charset="0"/>
              </a:rPr>
              <a:t>CĐ:</a:t>
            </a:r>
            <a:r>
              <a:rPr lang="x-none" sz="2400" dirty="0">
                <a:latin typeface="Times New Roman" pitchFamily="18" charset="0"/>
                <a:cs typeface="Times New Roman" pitchFamily="18" charset="0"/>
              </a:rPr>
              <a:t> Hội chứng suy hô hấp nặng (theo silverman) - TD tim bẩm sinh</a:t>
            </a:r>
          </a:p>
          <a:p>
            <a:pPr marL="0" indent="0">
              <a:buNone/>
            </a:pPr>
            <a:endParaRPr lang="en-GB" sz="2400" dirty="0">
              <a:latin typeface="Times New Roman" pitchFamily="18" charset="0"/>
              <a:cs typeface="Times New Roman" pitchFamily="18" charset="0"/>
            </a:endParaRPr>
          </a:p>
        </p:txBody>
      </p:sp>
      <p:sp>
        <p:nvSpPr>
          <p:cNvPr id="4" name="Content Placeholder 3">
            <a:extLst>
              <a:ext uri="{FF2B5EF4-FFF2-40B4-BE49-F238E27FC236}">
                <a16:creationId xmlns:a16="http://schemas.microsoft.com/office/drawing/2014/main" id="{973B2A05-BB9A-6B55-889D-C905F4FB8EDD}"/>
              </a:ext>
            </a:extLst>
          </p:cNvPr>
          <p:cNvSpPr>
            <a:spLocks noGrp="1"/>
          </p:cNvSpPr>
          <p:nvPr>
            <p:ph sz="half" idx="2"/>
          </p:nvPr>
        </p:nvSpPr>
        <p:spPr>
          <a:xfrm>
            <a:off x="4572000" y="1491917"/>
            <a:ext cx="4038600" cy="4525963"/>
          </a:xfrm>
        </p:spPr>
        <p:txBody>
          <a:bodyPr>
            <a:normAutofit/>
          </a:bodyPr>
          <a:lstStyle/>
          <a:p>
            <a:pPr marL="0" indent="0">
              <a:buNone/>
            </a:pPr>
            <a:r>
              <a:rPr lang="en-US" sz="2400" b="1" u="sng" dirty="0">
                <a:latin typeface="Times New Roman" panose="02020603050405020304" pitchFamily="18" charset="0"/>
                <a:cs typeface="Times New Roman" panose="02020603050405020304" pitchFamily="18" charset="0"/>
              </a:rPr>
              <a:t>Xử trí: </a:t>
            </a:r>
          </a:p>
          <a:p>
            <a:pPr marL="0" indent="0">
              <a:buNone/>
            </a:pPr>
            <a:r>
              <a:rPr lang="en-US" sz="2400" dirty="0">
                <a:latin typeface="Times New Roman" panose="02020603050405020304" pitchFamily="18" charset="0"/>
                <a:cs typeface="Times New Roman" panose="02020603050405020304" pitchFamily="18" charset="0"/>
              </a:rPr>
              <a:t>H</a:t>
            </a:r>
            <a:r>
              <a:rPr lang="x-none" sz="2400" dirty="0">
                <a:latin typeface="Times New Roman" panose="02020603050405020304" pitchFamily="18" charset="0"/>
                <a:cs typeface="Times New Roman" panose="02020603050405020304" pitchFamily="18" charset="0"/>
              </a:rPr>
              <a:t>út đàm nhớt</a:t>
            </a:r>
          </a:p>
          <a:p>
            <a:pPr marL="0" indent="0">
              <a:buNone/>
            </a:pPr>
            <a:r>
              <a:rPr lang="en-US" sz="2400" dirty="0">
                <a:latin typeface="Times New Roman" panose="02020603050405020304" pitchFamily="18" charset="0"/>
                <a:cs typeface="Times New Roman" panose="02020603050405020304" pitchFamily="18" charset="0"/>
              </a:rPr>
              <a:t>B</a:t>
            </a:r>
            <a:r>
              <a:rPr lang="x-none" sz="2400" dirty="0">
                <a:latin typeface="Times New Roman" panose="02020603050405020304" pitchFamily="18" charset="0"/>
                <a:cs typeface="Times New Roman" panose="02020603050405020304" pitchFamily="18" charset="0"/>
              </a:rPr>
              <a:t>óp bóng qua mask/oxy 100%</a:t>
            </a:r>
            <a:endParaRPr lang="en-GB" sz="2400" dirty="0">
              <a:latin typeface="Times New Roman" panose="02020603050405020304" pitchFamily="18" charset="0"/>
              <a:cs typeface="Times New Roman" panose="02020603050405020304" pitchFamily="18" charset="0"/>
            </a:endParaRPr>
          </a:p>
          <a:p>
            <a:pPr marL="0" indent="0">
              <a:buNone/>
            </a:pPr>
            <a:r>
              <a:rPr lang="en-US" sz="2400" dirty="0" err="1">
                <a:latin typeface="Times New Roman" panose="02020603050405020304" pitchFamily="18" charset="0"/>
                <a:cs typeface="Times New Roman" panose="02020603050405020304" pitchFamily="18" charset="0"/>
              </a:rPr>
              <a:t>Mời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3</a:t>
            </a:r>
          </a:p>
          <a:p>
            <a:pPr marL="0" indent="0">
              <a:buNone/>
            </a:pPr>
            <a:r>
              <a:rPr lang="en-US" sz="2400" dirty="0" err="1">
                <a:latin typeface="Times New Roman" panose="02020603050405020304" pitchFamily="18" charset="0"/>
                <a:cs typeface="Times New Roman" panose="02020603050405020304" pitchFamily="18" charset="0"/>
              </a:rPr>
              <a:t>Chuẩn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a:t>
            </a:r>
            <a:endParaRPr lang="x-none" sz="24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64427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D06C5-6D43-9B63-8A18-06CFDB742F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FF3B36-137B-F4E3-E2AB-25D8264A3D05}"/>
              </a:ext>
            </a:extLst>
          </p:cNvPr>
          <p:cNvSpPr>
            <a:spLocks noGrp="1"/>
          </p:cNvSpPr>
          <p:nvPr>
            <p:ph type="title"/>
          </p:nvPr>
        </p:nvSpPr>
        <p:spPr/>
        <p:txBody>
          <a:bodyPr>
            <a:normAutofit/>
          </a:bodyPr>
          <a:lstStyle/>
          <a:p>
            <a:r>
              <a:rPr lang="en-GB" sz="4400" b="1" dirty="0">
                <a:latin typeface="Times New Roman" panose="02020603050405020304" pitchFamily="18" charset="0"/>
                <a:cs typeface="Times New Roman" panose="02020603050405020304" pitchFamily="18" charset="0"/>
              </a:rPr>
              <a:t>VII. DIỄN TIẾN</a:t>
            </a:r>
            <a:endParaRPr lang="en-US" dirty="0"/>
          </a:p>
        </p:txBody>
      </p:sp>
      <p:sp>
        <p:nvSpPr>
          <p:cNvPr id="3" name="Content Placeholder 2">
            <a:extLst>
              <a:ext uri="{FF2B5EF4-FFF2-40B4-BE49-F238E27FC236}">
                <a16:creationId xmlns:a16="http://schemas.microsoft.com/office/drawing/2014/main" id="{5F2FD757-1844-75C6-4D35-F112A661F586}"/>
              </a:ext>
            </a:extLst>
          </p:cNvPr>
          <p:cNvSpPr>
            <a:spLocks noGrp="1"/>
          </p:cNvSpPr>
          <p:nvPr>
            <p:ph sz="half" idx="1"/>
          </p:nvPr>
        </p:nvSpPr>
        <p:spPr>
          <a:xfrm>
            <a:off x="457200" y="1078523"/>
            <a:ext cx="4038600" cy="4939357"/>
          </a:xfrm>
        </p:spPr>
        <p:txBody>
          <a:bodyPr>
            <a:noAutofit/>
          </a:bodyPr>
          <a:lstStyle/>
          <a:p>
            <a:pPr marL="0" indent="0">
              <a:buNone/>
            </a:pPr>
            <a:r>
              <a:rPr lang="x-none" sz="2400" b="1" u="sng" dirty="0">
                <a:latin typeface="Times New Roman" panose="02020603050405020304" pitchFamily="18" charset="0"/>
                <a:cs typeface="Times New Roman" panose="02020603050405020304" pitchFamily="18" charset="0"/>
              </a:rPr>
              <a:t>11h5</a:t>
            </a:r>
            <a:r>
              <a:rPr lang="en-GB" sz="2400" b="1" u="sng" dirty="0">
                <a:latin typeface="Times New Roman" panose="02020603050405020304" pitchFamily="18" charset="0"/>
                <a:cs typeface="Times New Roman" panose="02020603050405020304" pitchFamily="18" charset="0"/>
              </a:rPr>
              <a:t>5</a:t>
            </a:r>
          </a:p>
          <a:p>
            <a:r>
              <a:rPr lang="en-US" sz="2400" dirty="0">
                <a:latin typeface="Times New Roman" pitchFamily="18" charset="0"/>
                <a:cs typeface="Times New Roman" pitchFamily="18" charset="0"/>
              </a:rPr>
              <a:t>S</a:t>
            </a:r>
            <a:r>
              <a:rPr lang="x-none" sz="2400" dirty="0">
                <a:latin typeface="Times New Roman" pitchFamily="18" charset="0"/>
                <a:cs typeface="Times New Roman" pitchFamily="18" charset="0"/>
              </a:rPr>
              <a:t>ơ sinh tím xanh, spo2 80%/</a:t>
            </a:r>
            <a:r>
              <a:rPr lang="en-GB" sz="2400" dirty="0" err="1">
                <a:latin typeface="Times New Roman" pitchFamily="18" charset="0"/>
                <a:cs typeface="Times New Roman" pitchFamily="18" charset="0"/>
              </a:rPr>
              <a:t>Bóp</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bóng</a:t>
            </a:r>
            <a:r>
              <a:rPr lang="en-GB" sz="2400" dirty="0">
                <a:latin typeface="Times New Roman" pitchFamily="18" charset="0"/>
                <a:cs typeface="Times New Roman" pitchFamily="18" charset="0"/>
              </a:rPr>
              <a:t> qua </a:t>
            </a:r>
            <a:r>
              <a:rPr lang="en-GB" sz="2400" dirty="0" err="1">
                <a:latin typeface="Times New Roman" pitchFamily="18" charset="0"/>
                <a:cs typeface="Times New Roman" pitchFamily="18" charset="0"/>
              </a:rPr>
              <a:t>nội</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khí</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quản</a:t>
            </a:r>
            <a:r>
              <a:rPr lang="x-none" sz="2400" dirty="0">
                <a:latin typeface="Times New Roman" pitchFamily="18" charset="0"/>
                <a:cs typeface="Times New Roman" pitchFamily="18" charset="0"/>
              </a:rPr>
              <a:t>, thở </a:t>
            </a:r>
            <a:r>
              <a:rPr lang="en-GB" sz="2400" dirty="0">
                <a:latin typeface="Times New Roman" pitchFamily="18" charset="0"/>
                <a:cs typeface="Times New Roman" pitchFamily="18" charset="0"/>
              </a:rPr>
              <a:t>co </a:t>
            </a:r>
            <a:r>
              <a:rPr lang="en-GB" sz="2400" dirty="0" err="1">
                <a:latin typeface="Times New Roman" pitchFamily="18" charset="0"/>
                <a:cs typeface="Times New Roman" pitchFamily="18" charset="0"/>
              </a:rPr>
              <a:t>lõm</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ngực</a:t>
            </a:r>
            <a:r>
              <a:rPr lang="x-none" sz="2400" dirty="0">
                <a:latin typeface="Times New Roman" pitchFamily="18" charset="0"/>
                <a:cs typeface="Times New Roman" pitchFamily="18" charset="0"/>
              </a:rPr>
              <a:t>, chi lạnh, tim 1</a:t>
            </a:r>
            <a:r>
              <a:rPr lang="en-GB" sz="2400" dirty="0">
                <a:latin typeface="Times New Roman" pitchFamily="18" charset="0"/>
                <a:cs typeface="Times New Roman" pitchFamily="18" charset="0"/>
              </a:rPr>
              <a:t>02 </a:t>
            </a:r>
            <a:r>
              <a:rPr lang="en-GB" sz="2400" dirty="0" err="1">
                <a:latin typeface="Times New Roman" pitchFamily="18" charset="0"/>
                <a:cs typeface="Times New Roman" pitchFamily="18" charset="0"/>
              </a:rPr>
              <a:t>tần</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số</a:t>
            </a:r>
            <a:r>
              <a:rPr lang="en-GB" sz="2400" dirty="0">
                <a:latin typeface="Times New Roman" pitchFamily="18" charset="0"/>
                <a:cs typeface="Times New Roman" pitchFamily="18" charset="0"/>
              </a:rPr>
              <a:t> </a:t>
            </a:r>
            <a:r>
              <a:rPr lang="x-none" sz="2400" dirty="0">
                <a:latin typeface="Times New Roman" pitchFamily="18" charset="0"/>
                <a:cs typeface="Times New Roman" pitchFamily="18" charset="0"/>
              </a:rPr>
              <a:t>lần/phút, phổi thô.</a:t>
            </a:r>
          </a:p>
          <a:p>
            <a:r>
              <a:rPr lang="en-US" sz="2400" dirty="0">
                <a:latin typeface="Times New Roman" pitchFamily="18" charset="0"/>
                <a:cs typeface="Times New Roman" pitchFamily="18" charset="0"/>
              </a:rPr>
              <a:t>B</a:t>
            </a:r>
            <a:r>
              <a:rPr lang="x-none" sz="2400" dirty="0">
                <a:latin typeface="Times New Roman" pitchFamily="18" charset="0"/>
                <a:cs typeface="Times New Roman" pitchFamily="18" charset="0"/>
              </a:rPr>
              <a:t>ụng mềm, rốn tươi, không phản xạ, trương lực cơ </a:t>
            </a:r>
            <a:r>
              <a:rPr lang="en-GB" sz="2400" dirty="0" err="1">
                <a:latin typeface="Times New Roman" pitchFamily="18" charset="0"/>
                <a:cs typeface="Times New Roman" pitchFamily="18" charset="0"/>
              </a:rPr>
              <a:t>mềm</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nhẻo</a:t>
            </a:r>
            <a:r>
              <a:rPr lang="x-none" sz="2400" dirty="0">
                <a:latin typeface="Times New Roman" pitchFamily="18" charset="0"/>
                <a:cs typeface="Times New Roman" pitchFamily="18" charset="0"/>
              </a:rPr>
              <a:t>. Thóp phẳng.</a:t>
            </a:r>
          </a:p>
          <a:p>
            <a:pPr marL="0" indent="0">
              <a:buNone/>
            </a:pPr>
            <a:r>
              <a:rPr lang="x-none" sz="2400" b="1" dirty="0">
                <a:latin typeface="Times New Roman" pitchFamily="18" charset="0"/>
                <a:cs typeface="Times New Roman" pitchFamily="18" charset="0"/>
              </a:rPr>
              <a:t>CĐ:</a:t>
            </a:r>
            <a:r>
              <a:rPr lang="x-none" sz="2400" dirty="0">
                <a:latin typeface="Times New Roman" pitchFamily="18" charset="0"/>
                <a:cs typeface="Times New Roman" pitchFamily="18" charset="0"/>
              </a:rPr>
              <a:t> Hội chứng suy hô hấp nặng (theo silverman) - TD tim bẩm sinh</a:t>
            </a:r>
          </a:p>
          <a:p>
            <a:pPr marL="0" indent="0">
              <a:buNone/>
            </a:pPr>
            <a:endParaRPr lang="en-GB" sz="2400" dirty="0">
              <a:latin typeface="Times New Roman" pitchFamily="18" charset="0"/>
              <a:cs typeface="Times New Roman" pitchFamily="18" charset="0"/>
            </a:endParaRPr>
          </a:p>
        </p:txBody>
      </p:sp>
      <p:sp>
        <p:nvSpPr>
          <p:cNvPr id="4" name="Content Placeholder 3">
            <a:extLst>
              <a:ext uri="{FF2B5EF4-FFF2-40B4-BE49-F238E27FC236}">
                <a16:creationId xmlns:a16="http://schemas.microsoft.com/office/drawing/2014/main" id="{3A2C959E-EC38-0323-EC8C-1C7EDEBF7E9F}"/>
              </a:ext>
            </a:extLst>
          </p:cNvPr>
          <p:cNvSpPr>
            <a:spLocks noGrp="1"/>
          </p:cNvSpPr>
          <p:nvPr>
            <p:ph sz="half" idx="2"/>
          </p:nvPr>
        </p:nvSpPr>
        <p:spPr>
          <a:xfrm>
            <a:off x="4572000" y="1491917"/>
            <a:ext cx="4038600" cy="4525963"/>
          </a:xfrm>
        </p:spPr>
        <p:txBody>
          <a:bodyPr>
            <a:normAutofit/>
          </a:bodyPr>
          <a:lstStyle/>
          <a:p>
            <a:pPr marL="0" indent="0">
              <a:buNone/>
            </a:pPr>
            <a:r>
              <a:rPr lang="en-US" sz="2400" b="1" u="sng" dirty="0">
                <a:latin typeface="Times New Roman" panose="02020603050405020304" pitchFamily="18" charset="0"/>
                <a:cs typeface="Times New Roman" panose="02020603050405020304" pitchFamily="18" charset="0"/>
              </a:rPr>
              <a:t>Xử </a:t>
            </a:r>
            <a:r>
              <a:rPr lang="en-US" sz="2400" b="1" u="sng" dirty="0" err="1">
                <a:latin typeface="Times New Roman" panose="02020603050405020304" pitchFamily="18" charset="0"/>
                <a:cs typeface="Times New Roman" panose="02020603050405020304" pitchFamily="18" charset="0"/>
              </a:rPr>
              <a:t>trí</a:t>
            </a:r>
            <a:r>
              <a:rPr lang="en-US" sz="2400" b="1" u="sng" dirty="0">
                <a:latin typeface="Times New Roman" panose="02020603050405020304" pitchFamily="18" charset="0"/>
                <a:cs typeface="Times New Roman" panose="02020603050405020304" pitchFamily="18" charset="0"/>
              </a:rPr>
              <a:t>:</a:t>
            </a:r>
          </a:p>
          <a:p>
            <a:pPr marL="0" indent="0">
              <a:buNone/>
            </a:pPr>
            <a:r>
              <a:rPr lang="en-GB" sz="2400" dirty="0" err="1">
                <a:latin typeface="Times New Roman" panose="02020603050405020304" pitchFamily="18" charset="0"/>
                <a:cs typeface="Times New Roman" panose="02020603050405020304" pitchFamily="18" charset="0"/>
              </a:rPr>
              <a:t>Đặt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Nội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khí</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quản</a:t>
            </a:r>
            <a:r>
              <a:rPr lang="en-GB" sz="2400" dirty="0">
                <a:latin typeface="Times New Roman" panose="02020603050405020304" pitchFamily="18" charset="0"/>
                <a:cs typeface="Times New Roman" panose="02020603050405020304" pitchFamily="18" charset="0"/>
              </a:rPr>
              <a:t> </a:t>
            </a:r>
          </a:p>
          <a:p>
            <a:pPr>
              <a:buFontTx/>
              <a:buChar char="-"/>
            </a:pPr>
            <a:r>
              <a:rPr lang="en-GB" sz="2400" dirty="0" err="1">
                <a:latin typeface="Times New Roman" panose="02020603050405020304" pitchFamily="18" charset="0"/>
                <a:cs typeface="Times New Roman" panose="02020603050405020304" pitchFamily="18" charset="0"/>
              </a:rPr>
              <a:t>Số</a:t>
            </a:r>
            <a:r>
              <a:rPr lang="en-GB" sz="2400" dirty="0">
                <a:latin typeface="Times New Roman" panose="02020603050405020304" pitchFamily="18" charset="0"/>
                <a:cs typeface="Times New Roman" panose="02020603050405020304" pitchFamily="18" charset="0"/>
              </a:rPr>
              <a:t> 3 , </a:t>
            </a:r>
            <a:r>
              <a:rPr lang="en-GB" sz="2400" dirty="0" err="1">
                <a:latin typeface="Times New Roman" panose="02020603050405020304" pitchFamily="18" charset="0"/>
                <a:cs typeface="Times New Roman" panose="02020603050405020304" pitchFamily="18" charset="0"/>
              </a:rPr>
              <a:t>cố</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định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mức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số</a:t>
            </a:r>
            <a:r>
              <a:rPr lang="en-GB" sz="2400" dirty="0">
                <a:latin typeface="Times New Roman" panose="02020603050405020304" pitchFamily="18" charset="0"/>
                <a:cs typeface="Times New Roman" panose="02020603050405020304" pitchFamily="18" charset="0"/>
              </a:rPr>
              <a:t> 9</a:t>
            </a:r>
          </a:p>
          <a:p>
            <a:pPr>
              <a:buFontTx/>
              <a:buChar char="-"/>
            </a:pPr>
            <a:r>
              <a:rPr lang="en-GB" sz="2400" dirty="0" err="1">
                <a:latin typeface="Times New Roman" panose="02020603050405020304" pitchFamily="18" charset="0"/>
                <a:cs typeface="Times New Roman" panose="02020603050405020304" pitchFamily="18" charset="0"/>
              </a:rPr>
              <a:t>Bóp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bóng</a:t>
            </a:r>
            <a:r>
              <a:rPr lang="en-GB" sz="2400" dirty="0">
                <a:latin typeface="Times New Roman" panose="02020603050405020304" pitchFamily="18" charset="0"/>
                <a:cs typeface="Times New Roman" panose="02020603050405020304" pitchFamily="18" charset="0"/>
              </a:rPr>
              <a:t> qua </a:t>
            </a:r>
            <a:r>
              <a:rPr lang="en-GB" sz="2400" dirty="0" err="1">
                <a:latin typeface="Times New Roman" panose="02020603050405020304" pitchFamily="18" charset="0"/>
                <a:cs typeface="Times New Roman" panose="02020603050405020304" pitchFamily="18" charset="0"/>
              </a:rPr>
              <a:t>nội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khí</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quản</a:t>
            </a:r>
            <a:endParaRPr lang="x-none" sz="2400" dirty="0">
              <a:latin typeface="Times New Roman" panose="02020603050405020304" pitchFamily="18" charset="0"/>
              <a:cs typeface="Times New Roman" panose="02020603050405020304" pitchFamily="18" charset="0"/>
            </a:endParaRPr>
          </a:p>
          <a:p>
            <a:pPr marL="0" indent="0">
              <a:buNone/>
            </a:pPr>
            <a:r>
              <a:rPr lang="en-US" sz="2400" b="1" u="sng" dirty="0">
                <a:latin typeface="Times New Roman" panose="02020603050405020304" pitchFamily="18" charset="0"/>
                <a:cs typeface="Times New Roman" panose="02020603050405020304" pitchFamily="18" charset="0"/>
              </a:rPr>
              <a:t> </a:t>
            </a:r>
          </a:p>
          <a:p>
            <a:pPr marL="0" indent="0">
              <a:buNone/>
            </a:pPr>
            <a:endParaRPr lang="en-US" dirty="0"/>
          </a:p>
        </p:txBody>
      </p:sp>
    </p:spTree>
    <p:extLst>
      <p:ext uri="{BB962C8B-B14F-4D97-AF65-F5344CB8AC3E}">
        <p14:creationId xmlns:p14="http://schemas.microsoft.com/office/powerpoint/2010/main" val="2445659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58AE3-2179-41EE-67C3-E64886E35C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66CD8D-1495-4920-7D8B-A5EEDBECEA04}"/>
              </a:ext>
            </a:extLst>
          </p:cNvPr>
          <p:cNvSpPr>
            <a:spLocks noGrp="1"/>
          </p:cNvSpPr>
          <p:nvPr>
            <p:ph type="title"/>
          </p:nvPr>
        </p:nvSpPr>
        <p:spPr/>
        <p:txBody>
          <a:bodyPr>
            <a:normAutofit/>
          </a:bodyPr>
          <a:lstStyle/>
          <a:p>
            <a:r>
              <a:rPr lang="en-GB" sz="4400" b="1" dirty="0">
                <a:latin typeface="Times New Roman" panose="02020603050405020304" pitchFamily="18" charset="0"/>
                <a:cs typeface="Times New Roman" panose="02020603050405020304" pitchFamily="18" charset="0"/>
              </a:rPr>
              <a:t>VII. DIỄN TIẾN</a:t>
            </a:r>
            <a:endParaRPr lang="en-US" dirty="0"/>
          </a:p>
        </p:txBody>
      </p:sp>
      <p:sp>
        <p:nvSpPr>
          <p:cNvPr id="3" name="Content Placeholder 2">
            <a:extLst>
              <a:ext uri="{FF2B5EF4-FFF2-40B4-BE49-F238E27FC236}">
                <a16:creationId xmlns:a16="http://schemas.microsoft.com/office/drawing/2014/main" id="{CD964054-423D-D43C-94D3-2E11DCEE978A}"/>
              </a:ext>
            </a:extLst>
          </p:cNvPr>
          <p:cNvSpPr>
            <a:spLocks noGrp="1"/>
          </p:cNvSpPr>
          <p:nvPr>
            <p:ph sz="half" idx="1"/>
          </p:nvPr>
        </p:nvSpPr>
        <p:spPr>
          <a:xfrm>
            <a:off x="457200" y="1078523"/>
            <a:ext cx="4038600" cy="4939357"/>
          </a:xfrm>
        </p:spPr>
        <p:txBody>
          <a:bodyPr>
            <a:noAutofit/>
          </a:bodyPr>
          <a:lstStyle/>
          <a:p>
            <a:pPr marL="0" indent="0">
              <a:buNone/>
            </a:pPr>
            <a:r>
              <a:rPr lang="x-none" sz="2400" b="1" u="sng" dirty="0">
                <a:latin typeface="Times New Roman" panose="02020603050405020304" pitchFamily="18" charset="0"/>
                <a:cs typeface="Times New Roman" panose="02020603050405020304" pitchFamily="18" charset="0"/>
              </a:rPr>
              <a:t>1</a:t>
            </a:r>
            <a:r>
              <a:rPr lang="en-GB" sz="2400" b="1" u="sng" dirty="0">
                <a:latin typeface="Times New Roman" panose="02020603050405020304" pitchFamily="18" charset="0"/>
                <a:cs typeface="Times New Roman" panose="02020603050405020304" pitchFamily="18" charset="0"/>
              </a:rPr>
              <a:t>2h00</a:t>
            </a:r>
          </a:p>
          <a:p>
            <a:r>
              <a:rPr lang="en-US" sz="2400" dirty="0">
                <a:latin typeface="Times New Roman" pitchFamily="18" charset="0"/>
                <a:cs typeface="Times New Roman" pitchFamily="18" charset="0"/>
              </a:rPr>
              <a:t>S</a:t>
            </a:r>
            <a:r>
              <a:rPr lang="x-none" sz="2400" dirty="0">
                <a:latin typeface="Times New Roman" pitchFamily="18" charset="0"/>
                <a:cs typeface="Times New Roman" pitchFamily="18" charset="0"/>
              </a:rPr>
              <a:t>ơ sinh tím xanh, spo2 </a:t>
            </a:r>
            <a:r>
              <a:rPr lang="en-GB" sz="2400" dirty="0">
                <a:latin typeface="Times New Roman" pitchFamily="18" charset="0"/>
                <a:cs typeface="Times New Roman" pitchFamily="18" charset="0"/>
              </a:rPr>
              <a:t>70-</a:t>
            </a:r>
            <a:r>
              <a:rPr lang="x-none" sz="2400" dirty="0">
                <a:latin typeface="Times New Roman" pitchFamily="18" charset="0"/>
                <a:cs typeface="Times New Roman" pitchFamily="18" charset="0"/>
              </a:rPr>
              <a:t>80%/</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Bóp</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bóng</a:t>
            </a:r>
            <a:r>
              <a:rPr lang="en-GB" sz="2400" dirty="0">
                <a:latin typeface="Times New Roman" pitchFamily="18" charset="0"/>
                <a:cs typeface="Times New Roman" pitchFamily="18" charset="0"/>
              </a:rPr>
              <a:t> qua </a:t>
            </a:r>
            <a:r>
              <a:rPr lang="en-GB" sz="2400" dirty="0" err="1">
                <a:latin typeface="Times New Roman" pitchFamily="18" charset="0"/>
                <a:cs typeface="Times New Roman" pitchFamily="18" charset="0"/>
              </a:rPr>
              <a:t>nội</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khí</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quản</a:t>
            </a:r>
            <a:r>
              <a:rPr lang="x-none" sz="2400" dirty="0">
                <a:latin typeface="Times New Roman" pitchFamily="18" charset="0"/>
                <a:cs typeface="Times New Roman" pitchFamily="18" charset="0"/>
              </a:rPr>
              <a:t>, thở </a:t>
            </a:r>
            <a:r>
              <a:rPr lang="en-GB" sz="2400" dirty="0">
                <a:latin typeface="Times New Roman" pitchFamily="18" charset="0"/>
                <a:cs typeface="Times New Roman" pitchFamily="18" charset="0"/>
              </a:rPr>
              <a:t>co </a:t>
            </a:r>
            <a:r>
              <a:rPr lang="en-GB" sz="2400" dirty="0" err="1">
                <a:latin typeface="Times New Roman" pitchFamily="18" charset="0"/>
                <a:cs typeface="Times New Roman" pitchFamily="18" charset="0"/>
              </a:rPr>
              <a:t>lõm</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ngực</a:t>
            </a:r>
            <a:r>
              <a:rPr lang="x-none" sz="2400" dirty="0">
                <a:latin typeface="Times New Roman" pitchFamily="18" charset="0"/>
                <a:cs typeface="Times New Roman" pitchFamily="18" charset="0"/>
              </a:rPr>
              <a:t>, chi lạnh, </a:t>
            </a:r>
            <a:r>
              <a:rPr lang="en-GB" sz="2400" dirty="0" err="1">
                <a:latin typeface="Times New Roman" pitchFamily="18" charset="0"/>
                <a:cs typeface="Times New Roman" pitchFamily="18" charset="0"/>
              </a:rPr>
              <a:t>mạch</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khó</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bắt</a:t>
            </a:r>
            <a:r>
              <a:rPr lang="x-none" sz="2400" dirty="0">
                <a:latin typeface="Times New Roman" pitchFamily="18" charset="0"/>
                <a:cs typeface="Times New Roman" pitchFamily="18" charset="0"/>
              </a:rPr>
              <a:t>, tim 1</a:t>
            </a:r>
            <a:r>
              <a:rPr lang="en-GB" sz="2400" dirty="0">
                <a:latin typeface="Times New Roman" pitchFamily="18" charset="0"/>
                <a:cs typeface="Times New Roman" pitchFamily="18" charset="0"/>
              </a:rPr>
              <a:t>02 </a:t>
            </a:r>
            <a:r>
              <a:rPr lang="x-none" sz="2400" dirty="0">
                <a:latin typeface="Times New Roman" pitchFamily="18" charset="0"/>
                <a:cs typeface="Times New Roman" pitchFamily="18" charset="0"/>
              </a:rPr>
              <a:t>lần/phút, phổi thô.</a:t>
            </a:r>
          </a:p>
          <a:p>
            <a:r>
              <a:rPr lang="en-US" sz="2400" dirty="0">
                <a:latin typeface="Times New Roman" pitchFamily="18" charset="0"/>
                <a:cs typeface="Times New Roman" pitchFamily="18" charset="0"/>
              </a:rPr>
              <a:t>B</a:t>
            </a:r>
            <a:r>
              <a:rPr lang="x-none" sz="2400" dirty="0">
                <a:latin typeface="Times New Roman" pitchFamily="18" charset="0"/>
                <a:cs typeface="Times New Roman" pitchFamily="18" charset="0"/>
              </a:rPr>
              <a:t>ụng mềm, rốn tươi, không phản xạ, trương lực cơ </a:t>
            </a:r>
            <a:r>
              <a:rPr lang="en-GB" sz="2400" dirty="0" err="1">
                <a:latin typeface="Times New Roman" pitchFamily="18" charset="0"/>
                <a:cs typeface="Times New Roman" pitchFamily="18" charset="0"/>
              </a:rPr>
              <a:t>mềm</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nhẻo</a:t>
            </a:r>
            <a:r>
              <a:rPr lang="x-none" sz="2400" dirty="0">
                <a:latin typeface="Times New Roman" pitchFamily="18" charset="0"/>
                <a:cs typeface="Times New Roman" pitchFamily="18" charset="0"/>
              </a:rPr>
              <a:t>. Thóp phẳng.</a:t>
            </a:r>
          </a:p>
          <a:p>
            <a:pPr marL="0" indent="0">
              <a:buNone/>
            </a:pPr>
            <a:r>
              <a:rPr lang="x-none" sz="2400" b="1" dirty="0">
                <a:latin typeface="Times New Roman" pitchFamily="18" charset="0"/>
                <a:cs typeface="Times New Roman" pitchFamily="18" charset="0"/>
              </a:rPr>
              <a:t>CĐ:</a:t>
            </a:r>
            <a:r>
              <a:rPr lang="x-none" sz="2400" dirty="0">
                <a:latin typeface="Times New Roman" pitchFamily="18" charset="0"/>
                <a:cs typeface="Times New Roman" pitchFamily="18" charset="0"/>
              </a:rPr>
              <a:t> Hội chứng suy hô hấp nặng (theo silverman) - TD tim bẩm sinh</a:t>
            </a:r>
          </a:p>
          <a:p>
            <a:pPr marL="0" indent="0">
              <a:buNone/>
            </a:pPr>
            <a:endParaRPr lang="en-GB" sz="2400" dirty="0">
              <a:latin typeface="Times New Roman" pitchFamily="18" charset="0"/>
              <a:cs typeface="Times New Roman" pitchFamily="18" charset="0"/>
            </a:endParaRPr>
          </a:p>
        </p:txBody>
      </p:sp>
      <p:sp>
        <p:nvSpPr>
          <p:cNvPr id="4" name="Content Placeholder 3">
            <a:extLst>
              <a:ext uri="{FF2B5EF4-FFF2-40B4-BE49-F238E27FC236}">
                <a16:creationId xmlns:a16="http://schemas.microsoft.com/office/drawing/2014/main" id="{0E4AA8A1-2635-2A0A-D97B-6F7D106A777A}"/>
              </a:ext>
            </a:extLst>
          </p:cNvPr>
          <p:cNvSpPr>
            <a:spLocks noGrp="1"/>
          </p:cNvSpPr>
          <p:nvPr>
            <p:ph sz="half" idx="2"/>
          </p:nvPr>
        </p:nvSpPr>
        <p:spPr>
          <a:xfrm>
            <a:off x="4572000" y="1491917"/>
            <a:ext cx="4038600" cy="4525963"/>
          </a:xfrm>
        </p:spPr>
        <p:txBody>
          <a:bodyPr>
            <a:normAutofit/>
          </a:bodyPr>
          <a:lstStyle/>
          <a:p>
            <a:pPr marL="0" indent="0">
              <a:buNone/>
            </a:pPr>
            <a:r>
              <a:rPr lang="en-US" sz="2400" b="1" u="sng" dirty="0">
                <a:latin typeface="Times New Roman" panose="02020603050405020304" pitchFamily="18" charset="0"/>
                <a:cs typeface="Times New Roman" panose="02020603050405020304" pitchFamily="18" charset="0"/>
              </a:rPr>
              <a:t>Xử trí: </a:t>
            </a:r>
          </a:p>
          <a:p>
            <a:pPr marL="0" indent="0">
              <a:buNone/>
            </a:pPr>
            <a:r>
              <a:rPr lang="en-GB" sz="2400" dirty="0" err="1">
                <a:latin typeface="Times New Roman" panose="02020603050405020304" pitchFamily="18" charset="0"/>
                <a:cs typeface="Times New Roman" panose="02020603050405020304" pitchFamily="18" charset="0"/>
              </a:rPr>
              <a:t>Tiếp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tục</a:t>
            </a:r>
            <a:endParaRPr lang="en-GB" sz="2400" dirty="0">
              <a:latin typeface="Times New Roman" panose="02020603050405020304" pitchFamily="18" charset="0"/>
              <a:cs typeface="Times New Roman" panose="02020603050405020304" pitchFamily="18" charset="0"/>
            </a:endParaRPr>
          </a:p>
          <a:p>
            <a:pPr>
              <a:buFontTx/>
              <a:buChar char="-"/>
            </a:pPr>
            <a:r>
              <a:rPr lang="en-GB" sz="2400" dirty="0" err="1">
                <a:latin typeface="Times New Roman" panose="02020603050405020304" pitchFamily="18" charset="0"/>
                <a:cs typeface="Times New Roman" panose="02020603050405020304" pitchFamily="18" charset="0"/>
              </a:rPr>
              <a:t>Bóp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bóng</a:t>
            </a:r>
            <a:r>
              <a:rPr lang="en-GB" sz="2400" dirty="0">
                <a:latin typeface="Times New Roman" panose="02020603050405020304" pitchFamily="18" charset="0"/>
                <a:cs typeface="Times New Roman" panose="02020603050405020304" pitchFamily="18" charset="0"/>
              </a:rPr>
              <a:t> qua </a:t>
            </a:r>
            <a:r>
              <a:rPr lang="en-GB" sz="2400" dirty="0" err="1">
                <a:latin typeface="Times New Roman" panose="02020603050405020304" pitchFamily="18" charset="0"/>
                <a:cs typeface="Times New Roman" panose="02020603050405020304" pitchFamily="18" charset="0"/>
              </a:rPr>
              <a:t>nội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khí</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quản</a:t>
            </a:r>
            <a:endParaRPr lang="x-none" sz="24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017591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F05D2-170D-F64A-5122-A9E10E0281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3D5DA2-4800-DB53-78FB-C872EFD4A1B1}"/>
              </a:ext>
            </a:extLst>
          </p:cNvPr>
          <p:cNvSpPr>
            <a:spLocks noGrp="1"/>
          </p:cNvSpPr>
          <p:nvPr>
            <p:ph type="title"/>
          </p:nvPr>
        </p:nvSpPr>
        <p:spPr/>
        <p:txBody>
          <a:bodyPr>
            <a:normAutofit/>
          </a:bodyPr>
          <a:lstStyle/>
          <a:p>
            <a:r>
              <a:rPr lang="en-GB" sz="4400" b="1" dirty="0">
                <a:latin typeface="Times New Roman" panose="02020603050405020304" pitchFamily="18" charset="0"/>
                <a:cs typeface="Times New Roman" panose="02020603050405020304" pitchFamily="18" charset="0"/>
              </a:rPr>
              <a:t>VII. DIỄN TIẾN</a:t>
            </a:r>
            <a:endParaRPr lang="en-US" dirty="0"/>
          </a:p>
        </p:txBody>
      </p:sp>
      <p:sp>
        <p:nvSpPr>
          <p:cNvPr id="3" name="Content Placeholder 2">
            <a:extLst>
              <a:ext uri="{FF2B5EF4-FFF2-40B4-BE49-F238E27FC236}">
                <a16:creationId xmlns:a16="http://schemas.microsoft.com/office/drawing/2014/main" id="{090596B1-9C04-03C3-8D8F-D5606F381C73}"/>
              </a:ext>
            </a:extLst>
          </p:cNvPr>
          <p:cNvSpPr>
            <a:spLocks noGrp="1"/>
          </p:cNvSpPr>
          <p:nvPr>
            <p:ph sz="half" idx="1"/>
          </p:nvPr>
        </p:nvSpPr>
        <p:spPr>
          <a:xfrm>
            <a:off x="457200" y="1078523"/>
            <a:ext cx="4038600" cy="4939357"/>
          </a:xfrm>
        </p:spPr>
        <p:txBody>
          <a:bodyPr>
            <a:noAutofit/>
          </a:bodyPr>
          <a:lstStyle/>
          <a:p>
            <a:pPr marL="0" indent="0">
              <a:buNone/>
            </a:pPr>
            <a:r>
              <a:rPr lang="x-none" sz="2400" b="1" u="sng" dirty="0">
                <a:latin typeface="Times New Roman" panose="02020603050405020304" pitchFamily="18" charset="0"/>
                <a:cs typeface="Times New Roman" panose="02020603050405020304" pitchFamily="18" charset="0"/>
              </a:rPr>
              <a:t>1</a:t>
            </a:r>
            <a:r>
              <a:rPr lang="en-GB" sz="2400" b="1" u="sng" dirty="0">
                <a:latin typeface="Times New Roman" panose="02020603050405020304" pitchFamily="18" charset="0"/>
                <a:cs typeface="Times New Roman" panose="02020603050405020304" pitchFamily="18" charset="0"/>
              </a:rPr>
              <a:t>2h02</a:t>
            </a:r>
          </a:p>
          <a:p>
            <a:r>
              <a:rPr lang="en-US" sz="2400" dirty="0">
                <a:latin typeface="Times New Roman" pitchFamily="18" charset="0"/>
                <a:cs typeface="Times New Roman" pitchFamily="18" charset="0"/>
              </a:rPr>
              <a:t>S</a:t>
            </a:r>
            <a:r>
              <a:rPr lang="x-none" sz="2400" dirty="0">
                <a:latin typeface="Times New Roman" pitchFamily="18" charset="0"/>
                <a:cs typeface="Times New Roman" pitchFamily="18" charset="0"/>
              </a:rPr>
              <a:t>ơ sinh tím xanh, spo2 </a:t>
            </a:r>
            <a:r>
              <a:rPr lang="en-GB" sz="2400" dirty="0">
                <a:latin typeface="Times New Roman" pitchFamily="18" charset="0"/>
                <a:cs typeface="Times New Roman" pitchFamily="18" charset="0"/>
              </a:rPr>
              <a:t>75-</a:t>
            </a:r>
            <a:r>
              <a:rPr lang="x-none" sz="2400" dirty="0">
                <a:latin typeface="Times New Roman" pitchFamily="18" charset="0"/>
                <a:cs typeface="Times New Roman" pitchFamily="18" charset="0"/>
              </a:rPr>
              <a:t>80%/</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Bóp</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bóng</a:t>
            </a:r>
            <a:r>
              <a:rPr lang="en-GB" sz="2400" dirty="0">
                <a:latin typeface="Times New Roman" pitchFamily="18" charset="0"/>
                <a:cs typeface="Times New Roman" pitchFamily="18" charset="0"/>
              </a:rPr>
              <a:t> qua </a:t>
            </a:r>
            <a:r>
              <a:rPr lang="en-GB" sz="2400" dirty="0" err="1">
                <a:latin typeface="Times New Roman" pitchFamily="18" charset="0"/>
                <a:cs typeface="Times New Roman" pitchFamily="18" charset="0"/>
              </a:rPr>
              <a:t>nội</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khí</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quản</a:t>
            </a:r>
            <a:r>
              <a:rPr lang="x-none" sz="2400" dirty="0">
                <a:latin typeface="Times New Roman" pitchFamily="18" charset="0"/>
                <a:cs typeface="Times New Roman" pitchFamily="18" charset="0"/>
              </a:rPr>
              <a:t>, chi lạnh, </a:t>
            </a:r>
            <a:r>
              <a:rPr lang="en-GB" sz="2400" dirty="0" err="1">
                <a:latin typeface="Times New Roman" pitchFamily="18" charset="0"/>
                <a:cs typeface="Times New Roman" pitchFamily="18" charset="0"/>
              </a:rPr>
              <a:t>mạch</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khó</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bắt</a:t>
            </a:r>
            <a:r>
              <a:rPr lang="x-none" sz="2400" dirty="0">
                <a:latin typeface="Times New Roman" pitchFamily="18" charset="0"/>
                <a:cs typeface="Times New Roman" pitchFamily="18" charset="0"/>
              </a:rPr>
              <a:t>, tim</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tần</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số</a:t>
            </a:r>
            <a:r>
              <a:rPr lang="x-none" sz="2400" dirty="0">
                <a:latin typeface="Times New Roman" pitchFamily="18" charset="0"/>
                <a:cs typeface="Times New Roman" pitchFamily="18" charset="0"/>
              </a:rPr>
              <a:t> </a:t>
            </a:r>
            <a:r>
              <a:rPr lang="en-GB" sz="2400" dirty="0">
                <a:latin typeface="Times New Roman" pitchFamily="18" charset="0"/>
                <a:cs typeface="Times New Roman" pitchFamily="18" charset="0"/>
              </a:rPr>
              <a:t>60 </a:t>
            </a:r>
            <a:r>
              <a:rPr lang="x-none" sz="2400" dirty="0">
                <a:latin typeface="Times New Roman" pitchFamily="18" charset="0"/>
                <a:cs typeface="Times New Roman" pitchFamily="18" charset="0"/>
              </a:rPr>
              <a:t>lần/phút</a:t>
            </a:r>
            <a:r>
              <a:rPr lang="en-GB" sz="2400" dirty="0">
                <a:latin typeface="Times New Roman" pitchFamily="18" charset="0"/>
                <a:cs typeface="Times New Roman" pitchFamily="18" charset="0"/>
              </a:rPr>
              <a:t> </a:t>
            </a:r>
          </a:p>
          <a:p>
            <a:r>
              <a:rPr lang="en-GB" sz="2400" dirty="0" err="1">
                <a:latin typeface="Times New Roman" pitchFamily="18" charset="0"/>
                <a:cs typeface="Times New Roman" pitchFamily="18" charset="0"/>
              </a:rPr>
              <a:t>Thở</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yếu</a:t>
            </a:r>
            <a:endParaRPr lang="en-GB" sz="2400" dirty="0">
              <a:latin typeface="Times New Roman" pitchFamily="18" charset="0"/>
              <a:cs typeface="Times New Roman" pitchFamily="18" charset="0"/>
            </a:endParaRPr>
          </a:p>
          <a:p>
            <a:r>
              <a:rPr lang="x-none" sz="2400" dirty="0">
                <a:latin typeface="Times New Roman" pitchFamily="18" charset="0"/>
                <a:cs typeface="Times New Roman" pitchFamily="18" charset="0"/>
              </a:rPr>
              <a:t>không phản xạ, trương lực cơ </a:t>
            </a:r>
            <a:r>
              <a:rPr lang="en-GB" sz="2400" dirty="0" err="1">
                <a:latin typeface="Times New Roman" pitchFamily="18" charset="0"/>
                <a:cs typeface="Times New Roman" pitchFamily="18" charset="0"/>
              </a:rPr>
              <a:t>mềm</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nhẻo</a:t>
            </a:r>
            <a:r>
              <a:rPr lang="x-none" sz="2400" dirty="0">
                <a:latin typeface="Times New Roman" pitchFamily="18" charset="0"/>
                <a:cs typeface="Times New Roman" pitchFamily="18" charset="0"/>
              </a:rPr>
              <a:t>. Thóp phẳng.</a:t>
            </a:r>
          </a:p>
          <a:p>
            <a:pPr marL="0" indent="0">
              <a:buNone/>
            </a:pPr>
            <a:r>
              <a:rPr lang="x-none" sz="2400" b="1" dirty="0">
                <a:latin typeface="Times New Roman" pitchFamily="18" charset="0"/>
                <a:cs typeface="Times New Roman" pitchFamily="18" charset="0"/>
              </a:rPr>
              <a:t>CĐ:</a:t>
            </a:r>
            <a:r>
              <a:rPr lang="x-none" sz="2400" dirty="0">
                <a:latin typeface="Times New Roman" pitchFamily="18" charset="0"/>
                <a:cs typeface="Times New Roman" pitchFamily="18" charset="0"/>
              </a:rPr>
              <a:t> Hội chứng suy hô hấp nặng (theo silverman) - TD tim bẩm sinh</a:t>
            </a:r>
          </a:p>
          <a:p>
            <a:pPr marL="0" indent="0">
              <a:buNone/>
            </a:pPr>
            <a:endParaRPr lang="en-GB" sz="2400" dirty="0">
              <a:latin typeface="Times New Roman" pitchFamily="18" charset="0"/>
              <a:cs typeface="Times New Roman" pitchFamily="18" charset="0"/>
            </a:endParaRPr>
          </a:p>
        </p:txBody>
      </p:sp>
      <p:sp>
        <p:nvSpPr>
          <p:cNvPr id="4" name="Content Placeholder 3">
            <a:extLst>
              <a:ext uri="{FF2B5EF4-FFF2-40B4-BE49-F238E27FC236}">
                <a16:creationId xmlns:a16="http://schemas.microsoft.com/office/drawing/2014/main" id="{FC474A98-B8EA-6855-79A5-9710E25EBAF5}"/>
              </a:ext>
            </a:extLst>
          </p:cNvPr>
          <p:cNvSpPr>
            <a:spLocks noGrp="1"/>
          </p:cNvSpPr>
          <p:nvPr>
            <p:ph sz="half" idx="2"/>
          </p:nvPr>
        </p:nvSpPr>
        <p:spPr>
          <a:xfrm>
            <a:off x="4572000" y="1491917"/>
            <a:ext cx="4038600" cy="4525963"/>
          </a:xfrm>
        </p:spPr>
        <p:txBody>
          <a:bodyPr>
            <a:normAutofit/>
          </a:bodyPr>
          <a:lstStyle/>
          <a:p>
            <a:pPr marL="0" indent="0">
              <a:buNone/>
            </a:pPr>
            <a:r>
              <a:rPr lang="en-US" sz="2400" b="1" u="sng" dirty="0">
                <a:latin typeface="Times New Roman" panose="02020603050405020304" pitchFamily="18" charset="0"/>
                <a:cs typeface="Times New Roman" panose="02020603050405020304" pitchFamily="18" charset="0"/>
              </a:rPr>
              <a:t>Xử trí: </a:t>
            </a:r>
          </a:p>
          <a:p>
            <a:pPr marL="0" indent="0">
              <a:buNone/>
            </a:pPr>
            <a:r>
              <a:rPr lang="en-US" sz="2400" dirty="0">
                <a:latin typeface="Times New Roman" panose="02020603050405020304" pitchFamily="18" charset="0"/>
                <a:cs typeface="Times New Roman" panose="02020603050405020304" pitchFamily="18" charset="0"/>
              </a:rPr>
              <a:t>Adrenalin 1 %</a:t>
            </a:r>
            <a:r>
              <a:rPr lang="en-US" sz="2400" dirty="0" err="1">
                <a:latin typeface="Times New Roman" panose="02020603050405020304" pitchFamily="18" charset="0"/>
                <a:cs typeface="Times New Roman" panose="02020603050405020304" pitchFamily="18" charset="0"/>
              </a:rPr>
              <a:t>oo</a:t>
            </a:r>
            <a:r>
              <a:rPr lang="en-US" sz="2400" dirty="0">
                <a:latin typeface="Times New Roman" panose="02020603050405020304" pitchFamily="18" charset="0"/>
                <a:cs typeface="Times New Roman" panose="02020603050405020304" pitchFamily="18" charset="0"/>
              </a:rPr>
              <a:t>  0.28ml TMC</a:t>
            </a:r>
          </a:p>
          <a:p>
            <a:pPr marL="0" indent="0">
              <a:buNone/>
            </a:pPr>
            <a:r>
              <a:rPr lang="en-GB" sz="2400" dirty="0" err="1">
                <a:latin typeface="Times New Roman" panose="02020603050405020304" pitchFamily="18" charset="0"/>
                <a:cs typeface="Times New Roman" panose="02020603050405020304" pitchFamily="18" charset="0"/>
              </a:rPr>
              <a:t>Tiếp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tục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bóp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bóp</a:t>
            </a:r>
            <a:r>
              <a:rPr lang="en-GB" sz="2400" dirty="0">
                <a:latin typeface="Times New Roman" panose="02020603050405020304" pitchFamily="18" charset="0"/>
                <a:cs typeface="Times New Roman" panose="02020603050405020304" pitchFamily="18" charset="0"/>
              </a:rPr>
              <a:t> qua </a:t>
            </a:r>
            <a:r>
              <a:rPr lang="en-GB" sz="2400" dirty="0" err="1">
                <a:latin typeface="Times New Roman" panose="02020603050405020304" pitchFamily="18" charset="0"/>
                <a:cs typeface="Times New Roman" panose="02020603050405020304" pitchFamily="18" charset="0"/>
              </a:rPr>
              <a:t>nội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khí</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quản</a:t>
            </a:r>
            <a:endParaRPr lang="x-none" sz="24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350863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460FE-A585-5C7C-7034-4D7E2320C0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F90A22-A323-E865-F7AB-03FCF3938BC2}"/>
              </a:ext>
            </a:extLst>
          </p:cNvPr>
          <p:cNvSpPr>
            <a:spLocks noGrp="1"/>
          </p:cNvSpPr>
          <p:nvPr>
            <p:ph type="title"/>
          </p:nvPr>
        </p:nvSpPr>
        <p:spPr/>
        <p:txBody>
          <a:bodyPr>
            <a:normAutofit/>
          </a:bodyPr>
          <a:lstStyle/>
          <a:p>
            <a:r>
              <a:rPr lang="en-GB" sz="4400" b="1" dirty="0">
                <a:latin typeface="Times New Roman" panose="02020603050405020304" pitchFamily="18" charset="0"/>
                <a:cs typeface="Times New Roman" panose="02020603050405020304" pitchFamily="18" charset="0"/>
              </a:rPr>
              <a:t>VII. DIỄN TIẾN</a:t>
            </a:r>
            <a:endParaRPr lang="en-US" dirty="0"/>
          </a:p>
        </p:txBody>
      </p:sp>
      <p:sp>
        <p:nvSpPr>
          <p:cNvPr id="3" name="Content Placeholder 2">
            <a:extLst>
              <a:ext uri="{FF2B5EF4-FFF2-40B4-BE49-F238E27FC236}">
                <a16:creationId xmlns:a16="http://schemas.microsoft.com/office/drawing/2014/main" id="{EFF75C88-628D-A846-2EAD-3A980C85BA45}"/>
              </a:ext>
            </a:extLst>
          </p:cNvPr>
          <p:cNvSpPr>
            <a:spLocks noGrp="1"/>
          </p:cNvSpPr>
          <p:nvPr>
            <p:ph sz="half" idx="1"/>
          </p:nvPr>
        </p:nvSpPr>
        <p:spPr>
          <a:xfrm>
            <a:off x="457200" y="1078523"/>
            <a:ext cx="4038600" cy="4939357"/>
          </a:xfrm>
        </p:spPr>
        <p:txBody>
          <a:bodyPr>
            <a:noAutofit/>
          </a:bodyPr>
          <a:lstStyle/>
          <a:p>
            <a:pPr marL="0" indent="0">
              <a:buNone/>
            </a:pPr>
            <a:r>
              <a:rPr lang="x-none" sz="2400" b="1" u="sng" dirty="0">
                <a:latin typeface="Times New Roman" panose="02020603050405020304" pitchFamily="18" charset="0"/>
                <a:cs typeface="Times New Roman" panose="02020603050405020304" pitchFamily="18" charset="0"/>
              </a:rPr>
              <a:t>1</a:t>
            </a:r>
            <a:r>
              <a:rPr lang="en-GB" sz="2400" b="1" u="sng" dirty="0">
                <a:latin typeface="Times New Roman" panose="02020603050405020304" pitchFamily="18" charset="0"/>
                <a:cs typeface="Times New Roman" panose="02020603050405020304" pitchFamily="18" charset="0"/>
              </a:rPr>
              <a:t>2h07</a:t>
            </a:r>
          </a:p>
          <a:p>
            <a:r>
              <a:rPr lang="en-US" sz="2400" dirty="0">
                <a:latin typeface="Times New Roman" pitchFamily="18" charset="0"/>
                <a:cs typeface="Times New Roman" pitchFamily="18" charset="0"/>
              </a:rPr>
              <a:t>S</a:t>
            </a:r>
            <a:r>
              <a:rPr lang="x-none" sz="2400" dirty="0">
                <a:latin typeface="Times New Roman" pitchFamily="18" charset="0"/>
                <a:cs typeface="Times New Roman" pitchFamily="18" charset="0"/>
              </a:rPr>
              <a:t>ơ sinh tím xanh, spo2 </a:t>
            </a:r>
            <a:r>
              <a:rPr lang="en-GB" sz="2400" dirty="0">
                <a:latin typeface="Times New Roman" pitchFamily="18" charset="0"/>
                <a:cs typeface="Times New Roman" pitchFamily="18" charset="0"/>
              </a:rPr>
              <a:t>75-</a:t>
            </a:r>
            <a:r>
              <a:rPr lang="x-none" sz="2400" dirty="0">
                <a:latin typeface="Times New Roman" pitchFamily="18" charset="0"/>
                <a:cs typeface="Times New Roman" pitchFamily="18" charset="0"/>
              </a:rPr>
              <a:t>80%/</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Bóp</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bóng</a:t>
            </a:r>
            <a:r>
              <a:rPr lang="en-GB" sz="2400" dirty="0">
                <a:latin typeface="Times New Roman" pitchFamily="18" charset="0"/>
                <a:cs typeface="Times New Roman" pitchFamily="18" charset="0"/>
              </a:rPr>
              <a:t> qua </a:t>
            </a:r>
            <a:r>
              <a:rPr lang="en-GB" sz="2400" dirty="0" err="1">
                <a:latin typeface="Times New Roman" pitchFamily="18" charset="0"/>
                <a:cs typeface="Times New Roman" pitchFamily="18" charset="0"/>
              </a:rPr>
              <a:t>nội</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khí</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quản</a:t>
            </a:r>
            <a:r>
              <a:rPr lang="x-none" sz="2400" dirty="0">
                <a:latin typeface="Times New Roman" pitchFamily="18" charset="0"/>
                <a:cs typeface="Times New Roman" pitchFamily="18" charset="0"/>
              </a:rPr>
              <a:t>, chi lạnh, </a:t>
            </a:r>
            <a:r>
              <a:rPr lang="en-GB" sz="2400" dirty="0" err="1">
                <a:latin typeface="Times New Roman" pitchFamily="18" charset="0"/>
                <a:cs typeface="Times New Roman" pitchFamily="18" charset="0"/>
              </a:rPr>
              <a:t>mạch</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khó</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bắt</a:t>
            </a:r>
            <a:r>
              <a:rPr lang="x-none" sz="2400" dirty="0">
                <a:latin typeface="Times New Roman" pitchFamily="18" charset="0"/>
                <a:cs typeface="Times New Roman" pitchFamily="18" charset="0"/>
              </a:rPr>
              <a:t>, tim</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tần</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số</a:t>
            </a:r>
            <a:r>
              <a:rPr lang="x-none" sz="2400" dirty="0">
                <a:latin typeface="Times New Roman" pitchFamily="18" charset="0"/>
                <a:cs typeface="Times New Roman" pitchFamily="18" charset="0"/>
              </a:rPr>
              <a:t> </a:t>
            </a:r>
            <a:r>
              <a:rPr lang="en-GB" sz="2400" dirty="0">
                <a:latin typeface="Times New Roman" pitchFamily="18" charset="0"/>
                <a:cs typeface="Times New Roman" pitchFamily="18" charset="0"/>
              </a:rPr>
              <a:t>80 </a:t>
            </a:r>
            <a:r>
              <a:rPr lang="x-none" sz="2400" dirty="0">
                <a:latin typeface="Times New Roman" pitchFamily="18" charset="0"/>
                <a:cs typeface="Times New Roman" pitchFamily="18" charset="0"/>
              </a:rPr>
              <a:t>lần/phút</a:t>
            </a:r>
            <a:r>
              <a:rPr lang="en-GB" sz="2400" dirty="0">
                <a:latin typeface="Times New Roman" pitchFamily="18" charset="0"/>
                <a:cs typeface="Times New Roman" pitchFamily="18" charset="0"/>
              </a:rPr>
              <a:t> </a:t>
            </a:r>
          </a:p>
          <a:p>
            <a:r>
              <a:rPr lang="en-GB" sz="2400" dirty="0" err="1">
                <a:latin typeface="Times New Roman" pitchFamily="18" charset="0"/>
                <a:cs typeface="Times New Roman" pitchFamily="18" charset="0"/>
              </a:rPr>
              <a:t>Không</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nhịp</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tự</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thở</a:t>
            </a:r>
            <a:endParaRPr lang="en-GB" sz="2400" dirty="0">
              <a:latin typeface="Times New Roman" pitchFamily="18" charset="0"/>
              <a:cs typeface="Times New Roman" pitchFamily="18" charset="0"/>
            </a:endParaRPr>
          </a:p>
          <a:p>
            <a:r>
              <a:rPr lang="x-none" sz="2400" dirty="0">
                <a:latin typeface="Times New Roman" pitchFamily="18" charset="0"/>
                <a:cs typeface="Times New Roman" pitchFamily="18" charset="0"/>
              </a:rPr>
              <a:t>không phản xạ, trương lực cơ </a:t>
            </a:r>
            <a:r>
              <a:rPr lang="en-GB" sz="2400" dirty="0" err="1">
                <a:latin typeface="Times New Roman" pitchFamily="18" charset="0"/>
                <a:cs typeface="Times New Roman" pitchFamily="18" charset="0"/>
              </a:rPr>
              <a:t>mềm</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nhẻo</a:t>
            </a:r>
            <a:r>
              <a:rPr lang="x-none" sz="2400" dirty="0">
                <a:latin typeface="Times New Roman" pitchFamily="18" charset="0"/>
                <a:cs typeface="Times New Roman" pitchFamily="18" charset="0"/>
              </a:rPr>
              <a:t>. Thóp phẳng.</a:t>
            </a:r>
          </a:p>
          <a:p>
            <a:pPr marL="0" indent="0">
              <a:buNone/>
            </a:pPr>
            <a:r>
              <a:rPr lang="x-none" sz="2400" b="1" dirty="0">
                <a:latin typeface="Times New Roman" pitchFamily="18" charset="0"/>
                <a:cs typeface="Times New Roman" pitchFamily="18" charset="0"/>
              </a:rPr>
              <a:t>CĐ:</a:t>
            </a:r>
            <a:r>
              <a:rPr lang="x-none" sz="2400" dirty="0">
                <a:latin typeface="Times New Roman" pitchFamily="18" charset="0"/>
                <a:cs typeface="Times New Roman" pitchFamily="18" charset="0"/>
              </a:rPr>
              <a:t> Hội chứng suy hô hấp nặng (theo silverman) - TD tim bẩm sinh</a:t>
            </a:r>
          </a:p>
          <a:p>
            <a:pPr marL="0" indent="0">
              <a:buNone/>
            </a:pPr>
            <a:endParaRPr lang="en-GB" sz="2400" dirty="0">
              <a:latin typeface="Times New Roman" pitchFamily="18" charset="0"/>
              <a:cs typeface="Times New Roman" pitchFamily="18" charset="0"/>
            </a:endParaRPr>
          </a:p>
        </p:txBody>
      </p:sp>
      <p:sp>
        <p:nvSpPr>
          <p:cNvPr id="4" name="Content Placeholder 3">
            <a:extLst>
              <a:ext uri="{FF2B5EF4-FFF2-40B4-BE49-F238E27FC236}">
                <a16:creationId xmlns:a16="http://schemas.microsoft.com/office/drawing/2014/main" id="{8F4C4770-323D-1DC4-6649-B43C20B15EC4}"/>
              </a:ext>
            </a:extLst>
          </p:cNvPr>
          <p:cNvSpPr>
            <a:spLocks noGrp="1"/>
          </p:cNvSpPr>
          <p:nvPr>
            <p:ph sz="half" idx="2"/>
          </p:nvPr>
        </p:nvSpPr>
        <p:spPr>
          <a:xfrm>
            <a:off x="4572000" y="1491917"/>
            <a:ext cx="4038600" cy="4525963"/>
          </a:xfrm>
        </p:spPr>
        <p:txBody>
          <a:bodyPr>
            <a:normAutofit/>
          </a:bodyPr>
          <a:lstStyle/>
          <a:p>
            <a:pPr marL="0" indent="0">
              <a:buNone/>
            </a:pPr>
            <a:r>
              <a:rPr lang="en-US" sz="2400" b="1" u="sng" dirty="0">
                <a:latin typeface="Times New Roman" panose="02020603050405020304" pitchFamily="18" charset="0"/>
                <a:cs typeface="Times New Roman" panose="02020603050405020304" pitchFamily="18" charset="0"/>
              </a:rPr>
              <a:t>Xử trí: </a:t>
            </a:r>
          </a:p>
          <a:p>
            <a:pPr marL="0" indent="0">
              <a:buNone/>
            </a:pPr>
            <a:r>
              <a:rPr lang="en-US" sz="2400" dirty="0">
                <a:latin typeface="Times New Roman" panose="02020603050405020304" pitchFamily="18" charset="0"/>
                <a:cs typeface="Times New Roman" panose="02020603050405020304" pitchFamily="18" charset="0"/>
              </a:rPr>
              <a:t>Adrenalin 1 %</a:t>
            </a:r>
            <a:r>
              <a:rPr lang="en-US" sz="2400" dirty="0" err="1">
                <a:latin typeface="Times New Roman" panose="02020603050405020304" pitchFamily="18" charset="0"/>
                <a:cs typeface="Times New Roman" panose="02020603050405020304" pitchFamily="18" charset="0"/>
              </a:rPr>
              <a:t>oo</a:t>
            </a:r>
            <a:r>
              <a:rPr lang="en-US" sz="2400" dirty="0">
                <a:latin typeface="Times New Roman" panose="02020603050405020304" pitchFamily="18" charset="0"/>
                <a:cs typeface="Times New Roman" panose="02020603050405020304" pitchFamily="18" charset="0"/>
              </a:rPr>
              <a:t>  0.28ml TMC</a:t>
            </a:r>
          </a:p>
          <a:p>
            <a:pPr marL="0" indent="0">
              <a:buNone/>
            </a:pPr>
            <a:r>
              <a:rPr lang="en-GB" sz="2400" dirty="0" err="1">
                <a:latin typeface="Times New Roman" panose="02020603050405020304" pitchFamily="18" charset="0"/>
                <a:cs typeface="Times New Roman" panose="02020603050405020304" pitchFamily="18" charset="0"/>
              </a:rPr>
              <a:t>Tiếp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tục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bóp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bóp</a:t>
            </a:r>
            <a:r>
              <a:rPr lang="en-GB" sz="2400" dirty="0">
                <a:latin typeface="Times New Roman" panose="02020603050405020304" pitchFamily="18" charset="0"/>
                <a:cs typeface="Times New Roman" panose="02020603050405020304" pitchFamily="18" charset="0"/>
              </a:rPr>
              <a:t> qua </a:t>
            </a:r>
            <a:r>
              <a:rPr lang="en-GB" sz="2400" dirty="0" err="1">
                <a:latin typeface="Times New Roman" panose="02020603050405020304" pitchFamily="18" charset="0"/>
                <a:cs typeface="Times New Roman" panose="02020603050405020304" pitchFamily="18" charset="0"/>
              </a:rPr>
              <a:t>nội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khí</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quản</a:t>
            </a:r>
            <a:endParaRPr lang="x-none" sz="24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211163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B6334-DF29-FC0A-C592-C76C7FDB5C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032075-6B60-27ED-C85F-253E49B94967}"/>
              </a:ext>
            </a:extLst>
          </p:cNvPr>
          <p:cNvSpPr>
            <a:spLocks noGrp="1"/>
          </p:cNvSpPr>
          <p:nvPr>
            <p:ph type="title"/>
          </p:nvPr>
        </p:nvSpPr>
        <p:spPr/>
        <p:txBody>
          <a:bodyPr>
            <a:normAutofit/>
          </a:bodyPr>
          <a:lstStyle/>
          <a:p>
            <a:r>
              <a:rPr lang="en-GB" sz="4400" b="1" dirty="0">
                <a:latin typeface="Times New Roman" panose="02020603050405020304" pitchFamily="18" charset="0"/>
                <a:cs typeface="Times New Roman" panose="02020603050405020304" pitchFamily="18" charset="0"/>
              </a:rPr>
              <a:t>VII. DIỄN TIẾN</a:t>
            </a:r>
            <a:endParaRPr lang="en-US" dirty="0"/>
          </a:p>
        </p:txBody>
      </p:sp>
      <p:sp>
        <p:nvSpPr>
          <p:cNvPr id="3" name="Content Placeholder 2">
            <a:extLst>
              <a:ext uri="{FF2B5EF4-FFF2-40B4-BE49-F238E27FC236}">
                <a16:creationId xmlns:a16="http://schemas.microsoft.com/office/drawing/2014/main" id="{0B5F8B5C-1809-EA9F-11B5-18288FF56F5D}"/>
              </a:ext>
            </a:extLst>
          </p:cNvPr>
          <p:cNvSpPr>
            <a:spLocks noGrp="1"/>
          </p:cNvSpPr>
          <p:nvPr>
            <p:ph sz="half" idx="1"/>
          </p:nvPr>
        </p:nvSpPr>
        <p:spPr>
          <a:xfrm>
            <a:off x="457200" y="1078523"/>
            <a:ext cx="4038600" cy="4939357"/>
          </a:xfrm>
        </p:spPr>
        <p:txBody>
          <a:bodyPr>
            <a:noAutofit/>
          </a:bodyPr>
          <a:lstStyle/>
          <a:p>
            <a:pPr marL="0" indent="0">
              <a:buNone/>
            </a:pPr>
            <a:r>
              <a:rPr lang="x-none" sz="2400" b="1" u="sng" dirty="0">
                <a:latin typeface="Times New Roman" panose="02020603050405020304" pitchFamily="18" charset="0"/>
                <a:cs typeface="Times New Roman" panose="02020603050405020304" pitchFamily="18" charset="0"/>
              </a:rPr>
              <a:t>1</a:t>
            </a:r>
            <a:r>
              <a:rPr lang="en-GB" sz="2400" b="1" u="sng" dirty="0">
                <a:latin typeface="Times New Roman" panose="02020603050405020304" pitchFamily="18" charset="0"/>
                <a:cs typeface="Times New Roman" panose="02020603050405020304" pitchFamily="18" charset="0"/>
              </a:rPr>
              <a:t>2h10</a:t>
            </a:r>
          </a:p>
          <a:p>
            <a:r>
              <a:rPr lang="en-US" sz="2400" dirty="0">
                <a:latin typeface="Times New Roman" pitchFamily="18" charset="0"/>
                <a:cs typeface="Times New Roman" pitchFamily="18" charset="0"/>
              </a:rPr>
              <a:t>S</a:t>
            </a:r>
            <a:r>
              <a:rPr lang="x-none" sz="2400" dirty="0">
                <a:latin typeface="Times New Roman" pitchFamily="18" charset="0"/>
                <a:cs typeface="Times New Roman" pitchFamily="18" charset="0"/>
              </a:rPr>
              <a:t>ơ sinh tím xanh, spo2 </a:t>
            </a:r>
            <a:r>
              <a:rPr lang="en-GB" sz="2400" dirty="0">
                <a:latin typeface="Times New Roman" pitchFamily="18" charset="0"/>
                <a:cs typeface="Times New Roman" pitchFamily="18" charset="0"/>
              </a:rPr>
              <a:t>70% </a:t>
            </a:r>
            <a:r>
              <a:rPr lang="en-GB" sz="2400" dirty="0" err="1">
                <a:latin typeface="Times New Roman" pitchFamily="18" charset="0"/>
                <a:cs typeface="Times New Roman" pitchFamily="18" charset="0"/>
              </a:rPr>
              <a:t>Bóp</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bóng</a:t>
            </a:r>
            <a:r>
              <a:rPr lang="en-GB" sz="2400" dirty="0">
                <a:latin typeface="Times New Roman" pitchFamily="18" charset="0"/>
                <a:cs typeface="Times New Roman" pitchFamily="18" charset="0"/>
              </a:rPr>
              <a:t> qua </a:t>
            </a:r>
            <a:r>
              <a:rPr lang="en-GB" sz="2400" dirty="0" err="1">
                <a:latin typeface="Times New Roman" pitchFamily="18" charset="0"/>
                <a:cs typeface="Times New Roman" pitchFamily="18" charset="0"/>
              </a:rPr>
              <a:t>nội</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khí</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quản</a:t>
            </a:r>
            <a:r>
              <a:rPr lang="x-none" sz="2400" dirty="0">
                <a:latin typeface="Times New Roman" pitchFamily="18" charset="0"/>
                <a:cs typeface="Times New Roman" pitchFamily="18" charset="0"/>
              </a:rPr>
              <a:t>, chi lạnh, </a:t>
            </a:r>
            <a:r>
              <a:rPr lang="en-GB" sz="2400" dirty="0" err="1">
                <a:latin typeface="Times New Roman" pitchFamily="18" charset="0"/>
                <a:cs typeface="Times New Roman" pitchFamily="18" charset="0"/>
              </a:rPr>
              <a:t>mạch</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khó</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bắt</a:t>
            </a:r>
            <a:r>
              <a:rPr lang="x-none" sz="2400" dirty="0">
                <a:latin typeface="Times New Roman" pitchFamily="18" charset="0"/>
                <a:cs typeface="Times New Roman" pitchFamily="18" charset="0"/>
              </a:rPr>
              <a:t>, tim</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tần</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số</a:t>
            </a:r>
            <a:r>
              <a:rPr lang="x-none" sz="2400" dirty="0">
                <a:latin typeface="Times New Roman" pitchFamily="18" charset="0"/>
                <a:cs typeface="Times New Roman" pitchFamily="18" charset="0"/>
              </a:rPr>
              <a:t> </a:t>
            </a:r>
            <a:r>
              <a:rPr lang="en-GB" sz="2400" dirty="0">
                <a:latin typeface="Times New Roman" pitchFamily="18" charset="0"/>
                <a:cs typeface="Times New Roman" pitchFamily="18" charset="0"/>
              </a:rPr>
              <a:t>110 </a:t>
            </a:r>
            <a:r>
              <a:rPr lang="x-none" sz="2400" dirty="0">
                <a:latin typeface="Times New Roman" pitchFamily="18" charset="0"/>
                <a:cs typeface="Times New Roman" pitchFamily="18" charset="0"/>
              </a:rPr>
              <a:t>lần/phút</a:t>
            </a:r>
            <a:r>
              <a:rPr lang="en-GB" sz="2400" dirty="0">
                <a:latin typeface="Times New Roman" pitchFamily="18" charset="0"/>
                <a:cs typeface="Times New Roman" pitchFamily="18" charset="0"/>
              </a:rPr>
              <a:t> </a:t>
            </a:r>
          </a:p>
          <a:p>
            <a:r>
              <a:rPr lang="en-GB" sz="2400" dirty="0" err="1">
                <a:latin typeface="Times New Roman" pitchFamily="18" charset="0"/>
                <a:cs typeface="Times New Roman" pitchFamily="18" charset="0"/>
              </a:rPr>
              <a:t>Không</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nhịp</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tự</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thở</a:t>
            </a:r>
            <a:endParaRPr lang="en-GB" sz="2400" dirty="0">
              <a:latin typeface="Times New Roman" pitchFamily="18" charset="0"/>
              <a:cs typeface="Times New Roman" pitchFamily="18" charset="0"/>
            </a:endParaRPr>
          </a:p>
          <a:p>
            <a:r>
              <a:rPr lang="x-none" sz="2400" dirty="0">
                <a:latin typeface="Times New Roman" pitchFamily="18" charset="0"/>
                <a:cs typeface="Times New Roman" pitchFamily="18" charset="0"/>
              </a:rPr>
              <a:t>không phản xạ, trương lực cơ </a:t>
            </a:r>
            <a:r>
              <a:rPr lang="en-GB" sz="2400" dirty="0" err="1">
                <a:latin typeface="Times New Roman" pitchFamily="18" charset="0"/>
                <a:cs typeface="Times New Roman" pitchFamily="18" charset="0"/>
              </a:rPr>
              <a:t>mềm</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nhẻo</a:t>
            </a:r>
            <a:r>
              <a:rPr lang="x-none" sz="2400" dirty="0">
                <a:latin typeface="Times New Roman" pitchFamily="18" charset="0"/>
                <a:cs typeface="Times New Roman" pitchFamily="18" charset="0"/>
              </a:rPr>
              <a:t>.</a:t>
            </a:r>
          </a:p>
          <a:p>
            <a:pPr marL="0" indent="0">
              <a:buNone/>
            </a:pPr>
            <a:r>
              <a:rPr lang="x-none" sz="2400" b="1" dirty="0">
                <a:latin typeface="Times New Roman" pitchFamily="18" charset="0"/>
                <a:cs typeface="Times New Roman" pitchFamily="18" charset="0"/>
              </a:rPr>
              <a:t>CĐ:</a:t>
            </a:r>
            <a:r>
              <a:rPr lang="x-none" sz="2400" dirty="0">
                <a:latin typeface="Times New Roman" pitchFamily="18" charset="0"/>
                <a:cs typeface="Times New Roman" pitchFamily="18" charset="0"/>
              </a:rPr>
              <a:t> Hội chứng suy hô hấp nặng (theo silverman) - TD tim bẩm sinh</a:t>
            </a:r>
          </a:p>
          <a:p>
            <a:pPr marL="0" indent="0">
              <a:buNone/>
            </a:pPr>
            <a:endParaRPr lang="en-GB" sz="2400" dirty="0">
              <a:latin typeface="Times New Roman" pitchFamily="18" charset="0"/>
              <a:cs typeface="Times New Roman" pitchFamily="18" charset="0"/>
            </a:endParaRPr>
          </a:p>
        </p:txBody>
      </p:sp>
      <p:sp>
        <p:nvSpPr>
          <p:cNvPr id="4" name="Content Placeholder 3">
            <a:extLst>
              <a:ext uri="{FF2B5EF4-FFF2-40B4-BE49-F238E27FC236}">
                <a16:creationId xmlns:a16="http://schemas.microsoft.com/office/drawing/2014/main" id="{C013CBBF-29DE-E518-6B26-6096517A8450}"/>
              </a:ext>
            </a:extLst>
          </p:cNvPr>
          <p:cNvSpPr>
            <a:spLocks noGrp="1"/>
          </p:cNvSpPr>
          <p:nvPr>
            <p:ph sz="half" idx="2"/>
          </p:nvPr>
        </p:nvSpPr>
        <p:spPr>
          <a:xfrm>
            <a:off x="4393580" y="1491917"/>
            <a:ext cx="4038600" cy="4525963"/>
          </a:xfrm>
        </p:spPr>
        <p:txBody>
          <a:bodyPr>
            <a:normAutofit/>
          </a:bodyPr>
          <a:lstStyle/>
          <a:p>
            <a:pPr marL="0" indent="0">
              <a:buNone/>
            </a:pPr>
            <a:r>
              <a:rPr lang="en-US" sz="2400" b="1" u="sng" dirty="0">
                <a:latin typeface="Times New Roman" panose="02020603050405020304" pitchFamily="18" charset="0"/>
                <a:cs typeface="Times New Roman" panose="02020603050405020304" pitchFamily="18" charset="0"/>
              </a:rPr>
              <a:t>Xử trí: </a:t>
            </a:r>
          </a:p>
          <a:p>
            <a:pPr marL="0" indent="0">
              <a:buNone/>
            </a:pPr>
            <a:r>
              <a:rPr lang="en-GB" sz="2400" dirty="0" err="1">
                <a:latin typeface="Times New Roman" panose="02020603050405020304" pitchFamily="18" charset="0"/>
                <a:cs typeface="Times New Roman" panose="02020603050405020304" pitchFamily="18" charset="0"/>
              </a:rPr>
              <a:t>Ấn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tim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bóp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bóp</a:t>
            </a:r>
            <a:r>
              <a:rPr lang="en-GB" sz="2400" dirty="0">
                <a:latin typeface="Times New Roman" panose="02020603050405020304" pitchFamily="18" charset="0"/>
                <a:cs typeface="Times New Roman" panose="02020603050405020304" pitchFamily="18" charset="0"/>
              </a:rPr>
              <a:t> qua </a:t>
            </a:r>
            <a:r>
              <a:rPr lang="en-GB" sz="2400" dirty="0" err="1">
                <a:latin typeface="Times New Roman" panose="02020603050405020304" pitchFamily="18" charset="0"/>
                <a:cs typeface="Times New Roman" panose="02020603050405020304" pitchFamily="18" charset="0"/>
              </a:rPr>
              <a:t>nội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khí</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quản</a:t>
            </a:r>
            <a:endParaRPr lang="en-GB" sz="2400" dirty="0">
              <a:latin typeface="Times New Roman" panose="02020603050405020304" pitchFamily="18" charset="0"/>
              <a:cs typeface="Times New Roman" panose="02020603050405020304" pitchFamily="18" charset="0"/>
            </a:endParaRPr>
          </a:p>
          <a:p>
            <a:pPr marL="0" indent="0">
              <a:buNone/>
            </a:pPr>
            <a:endParaRPr lang="x-none" sz="24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696469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CD58F-3AFC-2098-A6BE-C38DF1136A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BA1C61-A8B9-BAA2-31AC-9FB54613D01D}"/>
              </a:ext>
            </a:extLst>
          </p:cNvPr>
          <p:cNvSpPr>
            <a:spLocks noGrp="1"/>
          </p:cNvSpPr>
          <p:nvPr>
            <p:ph type="title"/>
          </p:nvPr>
        </p:nvSpPr>
        <p:spPr/>
        <p:txBody>
          <a:bodyPr>
            <a:normAutofit/>
          </a:bodyPr>
          <a:lstStyle/>
          <a:p>
            <a:r>
              <a:rPr lang="en-GB" sz="4400" b="1" dirty="0">
                <a:latin typeface="Times New Roman" panose="02020603050405020304" pitchFamily="18" charset="0"/>
                <a:cs typeface="Times New Roman" panose="02020603050405020304" pitchFamily="18" charset="0"/>
              </a:rPr>
              <a:t>VII. DIỄN TIẾN</a:t>
            </a:r>
            <a:endParaRPr lang="en-US" dirty="0"/>
          </a:p>
        </p:txBody>
      </p:sp>
      <p:sp>
        <p:nvSpPr>
          <p:cNvPr id="3" name="Content Placeholder 2">
            <a:extLst>
              <a:ext uri="{FF2B5EF4-FFF2-40B4-BE49-F238E27FC236}">
                <a16:creationId xmlns:a16="http://schemas.microsoft.com/office/drawing/2014/main" id="{D97CECCA-5691-4838-B496-9376BFB216EB}"/>
              </a:ext>
            </a:extLst>
          </p:cNvPr>
          <p:cNvSpPr>
            <a:spLocks noGrp="1"/>
          </p:cNvSpPr>
          <p:nvPr>
            <p:ph sz="half" idx="1"/>
          </p:nvPr>
        </p:nvSpPr>
        <p:spPr>
          <a:xfrm>
            <a:off x="457200" y="1078523"/>
            <a:ext cx="4038600" cy="4939357"/>
          </a:xfrm>
        </p:spPr>
        <p:txBody>
          <a:bodyPr>
            <a:noAutofit/>
          </a:bodyPr>
          <a:lstStyle/>
          <a:p>
            <a:pPr marL="0" indent="0">
              <a:buNone/>
            </a:pPr>
            <a:r>
              <a:rPr lang="x-none" sz="2400" b="1" u="sng" dirty="0">
                <a:latin typeface="Times New Roman" panose="02020603050405020304" pitchFamily="18" charset="0"/>
                <a:cs typeface="Times New Roman" panose="02020603050405020304" pitchFamily="18" charset="0"/>
              </a:rPr>
              <a:t>1</a:t>
            </a:r>
            <a:r>
              <a:rPr lang="en-GB" sz="2400" b="1" u="sng" dirty="0">
                <a:latin typeface="Times New Roman" panose="02020603050405020304" pitchFamily="18" charset="0"/>
                <a:cs typeface="Times New Roman" panose="02020603050405020304" pitchFamily="18" charset="0"/>
              </a:rPr>
              <a:t>2h15</a:t>
            </a:r>
          </a:p>
          <a:p>
            <a:r>
              <a:rPr lang="en-US" sz="2400" dirty="0">
                <a:latin typeface="Times New Roman" pitchFamily="18" charset="0"/>
                <a:cs typeface="Times New Roman" pitchFamily="18" charset="0"/>
              </a:rPr>
              <a:t>S</a:t>
            </a:r>
            <a:r>
              <a:rPr lang="x-none" sz="2400" dirty="0">
                <a:latin typeface="Times New Roman" pitchFamily="18" charset="0"/>
                <a:cs typeface="Times New Roman" pitchFamily="18" charset="0"/>
              </a:rPr>
              <a:t>ơ sinh tím xanh, spo2 </a:t>
            </a:r>
            <a:r>
              <a:rPr lang="en-GB" sz="2400" dirty="0">
                <a:latin typeface="Times New Roman" pitchFamily="18" charset="0"/>
                <a:cs typeface="Times New Roman" pitchFamily="18" charset="0"/>
              </a:rPr>
              <a:t>70% </a:t>
            </a:r>
            <a:r>
              <a:rPr lang="en-GB" sz="2400" dirty="0" err="1">
                <a:latin typeface="Times New Roman" pitchFamily="18" charset="0"/>
                <a:cs typeface="Times New Roman" pitchFamily="18" charset="0"/>
              </a:rPr>
              <a:t>Bóp</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bóng</a:t>
            </a:r>
            <a:r>
              <a:rPr lang="en-GB" sz="2400" dirty="0">
                <a:latin typeface="Times New Roman" pitchFamily="18" charset="0"/>
                <a:cs typeface="Times New Roman" pitchFamily="18" charset="0"/>
              </a:rPr>
              <a:t> qua </a:t>
            </a:r>
            <a:r>
              <a:rPr lang="en-GB" sz="2400" dirty="0" err="1">
                <a:latin typeface="Times New Roman" pitchFamily="18" charset="0"/>
                <a:cs typeface="Times New Roman" pitchFamily="18" charset="0"/>
              </a:rPr>
              <a:t>nội</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khí</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quản</a:t>
            </a:r>
            <a:r>
              <a:rPr lang="x-none" sz="2400" dirty="0">
                <a:latin typeface="Times New Roman" pitchFamily="18" charset="0"/>
                <a:cs typeface="Times New Roman" pitchFamily="18" charset="0"/>
              </a:rPr>
              <a:t>, chi lạnh, </a:t>
            </a:r>
            <a:r>
              <a:rPr lang="en-GB" sz="2400" dirty="0" err="1">
                <a:latin typeface="Times New Roman" pitchFamily="18" charset="0"/>
                <a:cs typeface="Times New Roman" pitchFamily="18" charset="0"/>
              </a:rPr>
              <a:t>mạch</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khó</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bắt</a:t>
            </a:r>
            <a:r>
              <a:rPr lang="x-none" sz="2400" dirty="0">
                <a:latin typeface="Times New Roman" pitchFamily="18" charset="0"/>
                <a:cs typeface="Times New Roman" pitchFamily="18" charset="0"/>
              </a:rPr>
              <a:t>, tim</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tần</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số</a:t>
            </a:r>
            <a:r>
              <a:rPr lang="x-none" sz="2400" dirty="0">
                <a:latin typeface="Times New Roman" pitchFamily="18" charset="0"/>
                <a:cs typeface="Times New Roman" pitchFamily="18" charset="0"/>
              </a:rPr>
              <a:t> </a:t>
            </a:r>
            <a:r>
              <a:rPr lang="en-GB" sz="2400" dirty="0">
                <a:latin typeface="Times New Roman" pitchFamily="18" charset="0"/>
                <a:cs typeface="Times New Roman" pitchFamily="18" charset="0"/>
              </a:rPr>
              <a:t>100 </a:t>
            </a:r>
            <a:r>
              <a:rPr lang="x-none" sz="2400" dirty="0">
                <a:latin typeface="Times New Roman" pitchFamily="18" charset="0"/>
                <a:cs typeface="Times New Roman" pitchFamily="18" charset="0"/>
              </a:rPr>
              <a:t>lần/phút</a:t>
            </a:r>
            <a:r>
              <a:rPr lang="en-GB" sz="2400" dirty="0">
                <a:latin typeface="Times New Roman" pitchFamily="18" charset="0"/>
                <a:cs typeface="Times New Roman" pitchFamily="18" charset="0"/>
              </a:rPr>
              <a:t> </a:t>
            </a:r>
          </a:p>
          <a:p>
            <a:r>
              <a:rPr lang="en-GB" sz="2400" dirty="0" err="1">
                <a:latin typeface="Times New Roman" pitchFamily="18" charset="0"/>
                <a:cs typeface="Times New Roman" pitchFamily="18" charset="0"/>
              </a:rPr>
              <a:t>Không</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nhịp</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tự</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thở</a:t>
            </a:r>
            <a:endParaRPr lang="en-GB" sz="2400" dirty="0">
              <a:latin typeface="Times New Roman" pitchFamily="18" charset="0"/>
              <a:cs typeface="Times New Roman" pitchFamily="18" charset="0"/>
            </a:endParaRPr>
          </a:p>
          <a:p>
            <a:r>
              <a:rPr lang="x-none" sz="2400" dirty="0">
                <a:latin typeface="Times New Roman" pitchFamily="18" charset="0"/>
                <a:cs typeface="Times New Roman" pitchFamily="18" charset="0"/>
              </a:rPr>
              <a:t>không phản xạ, trương lực cơ </a:t>
            </a:r>
            <a:r>
              <a:rPr lang="en-GB" sz="2400" dirty="0" err="1">
                <a:latin typeface="Times New Roman" pitchFamily="18" charset="0"/>
                <a:cs typeface="Times New Roman" pitchFamily="18" charset="0"/>
              </a:rPr>
              <a:t>mềm</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nhẻo</a:t>
            </a:r>
            <a:r>
              <a:rPr lang="x-none" sz="2400" dirty="0">
                <a:latin typeface="Times New Roman" pitchFamily="18" charset="0"/>
                <a:cs typeface="Times New Roman" pitchFamily="18" charset="0"/>
              </a:rPr>
              <a:t>.</a:t>
            </a:r>
          </a:p>
          <a:p>
            <a:pPr marL="0" indent="0">
              <a:buNone/>
            </a:pPr>
            <a:r>
              <a:rPr lang="x-none" sz="2400" b="1" dirty="0">
                <a:latin typeface="Times New Roman" pitchFamily="18" charset="0"/>
                <a:cs typeface="Times New Roman" pitchFamily="18" charset="0"/>
              </a:rPr>
              <a:t>CĐ:</a:t>
            </a:r>
            <a:r>
              <a:rPr lang="x-none" sz="2400" dirty="0">
                <a:latin typeface="Times New Roman" pitchFamily="18" charset="0"/>
                <a:cs typeface="Times New Roman" pitchFamily="18" charset="0"/>
              </a:rPr>
              <a:t> Hội chứng suy hô hấp nặng (theo silverman) - TD tim bẩm sinh</a:t>
            </a:r>
          </a:p>
          <a:p>
            <a:pPr marL="0" indent="0">
              <a:buNone/>
            </a:pPr>
            <a:endParaRPr lang="en-GB" sz="2400" dirty="0">
              <a:latin typeface="Times New Roman" pitchFamily="18" charset="0"/>
              <a:cs typeface="Times New Roman" pitchFamily="18" charset="0"/>
            </a:endParaRPr>
          </a:p>
        </p:txBody>
      </p:sp>
      <p:sp>
        <p:nvSpPr>
          <p:cNvPr id="4" name="Content Placeholder 3">
            <a:extLst>
              <a:ext uri="{FF2B5EF4-FFF2-40B4-BE49-F238E27FC236}">
                <a16:creationId xmlns:a16="http://schemas.microsoft.com/office/drawing/2014/main" id="{B1A94D6B-6587-9284-EAA3-01B6243476E9}"/>
              </a:ext>
            </a:extLst>
          </p:cNvPr>
          <p:cNvSpPr>
            <a:spLocks noGrp="1"/>
          </p:cNvSpPr>
          <p:nvPr>
            <p:ph sz="half" idx="2"/>
          </p:nvPr>
        </p:nvSpPr>
        <p:spPr>
          <a:xfrm>
            <a:off x="4393580" y="1491917"/>
            <a:ext cx="4038600" cy="4525963"/>
          </a:xfrm>
        </p:spPr>
        <p:txBody>
          <a:bodyPr>
            <a:normAutofit/>
          </a:bodyPr>
          <a:lstStyle/>
          <a:p>
            <a:pPr marL="0" indent="0">
              <a:buNone/>
            </a:pPr>
            <a:r>
              <a:rPr lang="en-US" sz="2400" b="1" u="sng" dirty="0">
                <a:latin typeface="Times New Roman" panose="02020603050405020304" pitchFamily="18" charset="0"/>
                <a:cs typeface="Times New Roman" panose="02020603050405020304" pitchFamily="18" charset="0"/>
              </a:rPr>
              <a:t>Xử trí: </a:t>
            </a:r>
          </a:p>
          <a:p>
            <a:pPr marL="0" indent="0">
              <a:buNone/>
            </a:pPr>
            <a:r>
              <a:rPr lang="en-GB" sz="2400" dirty="0" err="1">
                <a:latin typeface="Times New Roman" panose="02020603050405020304" pitchFamily="18" charset="0"/>
                <a:cs typeface="Times New Roman" panose="02020603050405020304" pitchFamily="18" charset="0"/>
              </a:rPr>
              <a:t>Ấn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tim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bóp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bóp</a:t>
            </a:r>
            <a:r>
              <a:rPr lang="en-GB" sz="2400" dirty="0">
                <a:latin typeface="Times New Roman" panose="02020603050405020304" pitchFamily="18" charset="0"/>
                <a:cs typeface="Times New Roman" panose="02020603050405020304" pitchFamily="18" charset="0"/>
              </a:rPr>
              <a:t> qua </a:t>
            </a:r>
            <a:r>
              <a:rPr lang="en-GB" sz="2400" dirty="0" err="1">
                <a:latin typeface="Times New Roman" panose="02020603050405020304" pitchFamily="18" charset="0"/>
                <a:cs typeface="Times New Roman" panose="02020603050405020304" pitchFamily="18" charset="0"/>
              </a:rPr>
              <a:t>nội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khí</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quản</a:t>
            </a:r>
            <a:endParaRPr lang="en-GB" sz="2400" dirty="0">
              <a:latin typeface="Times New Roman" panose="02020603050405020304" pitchFamily="18" charset="0"/>
              <a:cs typeface="Times New Roman" panose="02020603050405020304" pitchFamily="18" charset="0"/>
            </a:endParaRPr>
          </a:p>
          <a:p>
            <a:pPr marL="0" indent="0">
              <a:buNone/>
            </a:pPr>
            <a:endParaRPr lang="x-none" sz="24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239935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latin typeface="Times New Roman" panose="02020603050405020304" pitchFamily="18" charset="0"/>
                <a:cs typeface="Times New Roman" panose="02020603050405020304" pitchFamily="18" charset="0"/>
              </a:rPr>
              <a:t>II. BỆNH SỬ:</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983162"/>
          </a:xfrm>
        </p:spPr>
        <p:txBody>
          <a:bodyPr>
            <a:normAutofit/>
          </a:bodyPr>
          <a:lstStyle/>
          <a:p>
            <a:pPr marL="0" indent="0">
              <a:lnSpc>
                <a:spcPct val="110000"/>
              </a:lnSpc>
              <a:buNone/>
            </a:pPr>
            <a:r>
              <a:rPr lang="en-GB" dirty="0">
                <a:latin typeface="Times New Roman" panose="02020603050405020304" pitchFamily="18" charset="0"/>
                <a:cs typeface="Times New Roman" panose="02020603050405020304" pitchFamily="18" charset="0"/>
              </a:rPr>
              <a:t>Bệnh nhân khai, cùng ngày nhập viện, bệnh nhân đi khám phòng khám tư, được bác sỹ tư vấn nhập viện mổ vì lý do thai quá ngày, dư nước ối =&gt; đến BVQTTTHN</a:t>
            </a:r>
          </a:p>
          <a:p>
            <a:pPr marL="0" indent="0">
              <a:lnSpc>
                <a:spcPct val="110000"/>
              </a:lnSpc>
              <a:buNone/>
            </a:pPr>
            <a:r>
              <a:rPr lang="en-GB" dirty="0">
                <a:latin typeface="Times New Roman" panose="02020603050405020304" pitchFamily="18" charset="0"/>
                <a:cs typeface="Times New Roman" panose="02020603050405020304" pitchFamily="18" charset="0"/>
              </a:rPr>
              <a:t>Trong quá trình bệnh, bệnh nhân thấy trằn nhẹ bụng dưới, không ra nước ra huyết âm đạo, có thai máy, ăn uống được, tiêu tiểu bình thường</a:t>
            </a: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E5B0C-058E-E3DB-E9BD-18718B7A0C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1886E7-CEB3-EC9D-DA99-6DC1574636BC}"/>
              </a:ext>
            </a:extLst>
          </p:cNvPr>
          <p:cNvSpPr>
            <a:spLocks noGrp="1"/>
          </p:cNvSpPr>
          <p:nvPr>
            <p:ph type="title"/>
          </p:nvPr>
        </p:nvSpPr>
        <p:spPr/>
        <p:txBody>
          <a:bodyPr>
            <a:normAutofit/>
          </a:bodyPr>
          <a:lstStyle/>
          <a:p>
            <a:r>
              <a:rPr lang="en-GB" sz="4400" b="1" dirty="0">
                <a:latin typeface="Times New Roman" panose="02020603050405020304" pitchFamily="18" charset="0"/>
                <a:cs typeface="Times New Roman" panose="02020603050405020304" pitchFamily="18" charset="0"/>
              </a:rPr>
              <a:t>VII. DIỄN TIẾN</a:t>
            </a:r>
            <a:endParaRPr lang="en-US" dirty="0"/>
          </a:p>
        </p:txBody>
      </p:sp>
      <p:sp>
        <p:nvSpPr>
          <p:cNvPr id="3" name="Content Placeholder 2">
            <a:extLst>
              <a:ext uri="{FF2B5EF4-FFF2-40B4-BE49-F238E27FC236}">
                <a16:creationId xmlns:a16="http://schemas.microsoft.com/office/drawing/2014/main" id="{F17125B2-9DC0-4D62-24FD-2EBBB2558DD3}"/>
              </a:ext>
            </a:extLst>
          </p:cNvPr>
          <p:cNvSpPr>
            <a:spLocks noGrp="1"/>
          </p:cNvSpPr>
          <p:nvPr>
            <p:ph sz="half" idx="1"/>
          </p:nvPr>
        </p:nvSpPr>
        <p:spPr>
          <a:xfrm>
            <a:off x="457200" y="1078523"/>
            <a:ext cx="4038600" cy="4939357"/>
          </a:xfrm>
        </p:spPr>
        <p:txBody>
          <a:bodyPr>
            <a:noAutofit/>
          </a:bodyPr>
          <a:lstStyle/>
          <a:p>
            <a:pPr marL="0" indent="0">
              <a:buNone/>
            </a:pPr>
            <a:r>
              <a:rPr lang="x-none" sz="2400" b="1" u="sng" dirty="0">
                <a:latin typeface="Times New Roman" panose="02020603050405020304" pitchFamily="18" charset="0"/>
                <a:cs typeface="Times New Roman" panose="02020603050405020304" pitchFamily="18" charset="0"/>
              </a:rPr>
              <a:t>1</a:t>
            </a:r>
            <a:r>
              <a:rPr lang="en-GB" sz="2400" b="1" u="sng" dirty="0">
                <a:latin typeface="Times New Roman" panose="02020603050405020304" pitchFamily="18" charset="0"/>
                <a:cs typeface="Times New Roman" panose="02020603050405020304" pitchFamily="18" charset="0"/>
              </a:rPr>
              <a:t>2h20</a:t>
            </a:r>
          </a:p>
          <a:p>
            <a:r>
              <a:rPr lang="en-US" sz="2400" dirty="0">
                <a:latin typeface="Times New Roman" pitchFamily="18" charset="0"/>
                <a:cs typeface="Times New Roman" pitchFamily="18" charset="0"/>
              </a:rPr>
              <a:t>S</a:t>
            </a:r>
            <a:r>
              <a:rPr lang="x-none" sz="2400" dirty="0">
                <a:latin typeface="Times New Roman" pitchFamily="18" charset="0"/>
                <a:cs typeface="Times New Roman" pitchFamily="18" charset="0"/>
              </a:rPr>
              <a:t>ơ sinh tím xanh, spo2 </a:t>
            </a:r>
            <a:r>
              <a:rPr lang="en-GB" sz="2400" dirty="0">
                <a:latin typeface="Times New Roman" pitchFamily="18" charset="0"/>
                <a:cs typeface="Times New Roman" pitchFamily="18" charset="0"/>
              </a:rPr>
              <a:t>65% </a:t>
            </a:r>
            <a:r>
              <a:rPr lang="en-GB" sz="2400" dirty="0" err="1">
                <a:latin typeface="Times New Roman" pitchFamily="18" charset="0"/>
                <a:cs typeface="Times New Roman" pitchFamily="18" charset="0"/>
              </a:rPr>
              <a:t>Bóp</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bóng</a:t>
            </a:r>
            <a:r>
              <a:rPr lang="en-GB" sz="2400" dirty="0">
                <a:latin typeface="Times New Roman" pitchFamily="18" charset="0"/>
                <a:cs typeface="Times New Roman" pitchFamily="18" charset="0"/>
              </a:rPr>
              <a:t> qua </a:t>
            </a:r>
            <a:r>
              <a:rPr lang="en-GB" sz="2400" dirty="0" err="1">
                <a:latin typeface="Times New Roman" pitchFamily="18" charset="0"/>
                <a:cs typeface="Times New Roman" pitchFamily="18" charset="0"/>
              </a:rPr>
              <a:t>nội</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khí</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quản</a:t>
            </a:r>
            <a:r>
              <a:rPr lang="x-none" sz="2400" dirty="0">
                <a:latin typeface="Times New Roman" pitchFamily="18" charset="0"/>
                <a:cs typeface="Times New Roman" pitchFamily="18" charset="0"/>
              </a:rPr>
              <a:t>, chi lạnh, </a:t>
            </a:r>
            <a:r>
              <a:rPr lang="en-GB" sz="2400" dirty="0" err="1">
                <a:latin typeface="Times New Roman" pitchFamily="18" charset="0"/>
                <a:cs typeface="Times New Roman" pitchFamily="18" charset="0"/>
              </a:rPr>
              <a:t>mạch</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khó</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bắt</a:t>
            </a:r>
            <a:r>
              <a:rPr lang="x-none" sz="2400" dirty="0">
                <a:latin typeface="Times New Roman" pitchFamily="18" charset="0"/>
                <a:cs typeface="Times New Roman" pitchFamily="18" charset="0"/>
              </a:rPr>
              <a:t>, tim</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tần</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số</a:t>
            </a:r>
            <a:r>
              <a:rPr lang="x-none" sz="2400" dirty="0">
                <a:latin typeface="Times New Roman" pitchFamily="18" charset="0"/>
                <a:cs typeface="Times New Roman" pitchFamily="18" charset="0"/>
              </a:rPr>
              <a:t> </a:t>
            </a:r>
            <a:r>
              <a:rPr lang="en-GB" sz="2400" dirty="0">
                <a:latin typeface="Times New Roman" pitchFamily="18" charset="0"/>
                <a:cs typeface="Times New Roman" pitchFamily="18" charset="0"/>
              </a:rPr>
              <a:t>96 </a:t>
            </a:r>
            <a:r>
              <a:rPr lang="x-none" sz="2400" dirty="0">
                <a:latin typeface="Times New Roman" pitchFamily="18" charset="0"/>
                <a:cs typeface="Times New Roman" pitchFamily="18" charset="0"/>
              </a:rPr>
              <a:t>lần/phút</a:t>
            </a:r>
            <a:r>
              <a:rPr lang="en-GB" sz="2400" dirty="0">
                <a:latin typeface="Times New Roman" pitchFamily="18" charset="0"/>
                <a:cs typeface="Times New Roman" pitchFamily="18" charset="0"/>
              </a:rPr>
              <a:t> </a:t>
            </a:r>
          </a:p>
          <a:p>
            <a:r>
              <a:rPr lang="en-GB" sz="2400" dirty="0" err="1">
                <a:latin typeface="Times New Roman" pitchFamily="18" charset="0"/>
                <a:cs typeface="Times New Roman" pitchFamily="18" charset="0"/>
              </a:rPr>
              <a:t>Không</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nhịp</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tự</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thở</a:t>
            </a:r>
            <a:endParaRPr lang="en-GB" sz="2400" dirty="0">
              <a:latin typeface="Times New Roman" pitchFamily="18" charset="0"/>
              <a:cs typeface="Times New Roman" pitchFamily="18" charset="0"/>
            </a:endParaRPr>
          </a:p>
          <a:p>
            <a:r>
              <a:rPr lang="x-none" sz="2400" dirty="0">
                <a:latin typeface="Times New Roman" pitchFamily="18" charset="0"/>
                <a:cs typeface="Times New Roman" pitchFamily="18" charset="0"/>
              </a:rPr>
              <a:t>không phản xạ, trương lực cơ </a:t>
            </a:r>
            <a:r>
              <a:rPr lang="en-GB" sz="2400" dirty="0" err="1">
                <a:latin typeface="Times New Roman" pitchFamily="18" charset="0"/>
                <a:cs typeface="Times New Roman" pitchFamily="18" charset="0"/>
              </a:rPr>
              <a:t>mềm</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nhẻo</a:t>
            </a:r>
            <a:r>
              <a:rPr lang="x-none" sz="2400" dirty="0">
                <a:latin typeface="Times New Roman" pitchFamily="18" charset="0"/>
                <a:cs typeface="Times New Roman" pitchFamily="18" charset="0"/>
              </a:rPr>
              <a:t>.</a:t>
            </a:r>
          </a:p>
          <a:p>
            <a:pPr marL="0" indent="0">
              <a:buNone/>
            </a:pPr>
            <a:r>
              <a:rPr lang="x-none" sz="2400" b="1" dirty="0">
                <a:latin typeface="Times New Roman" pitchFamily="18" charset="0"/>
                <a:cs typeface="Times New Roman" pitchFamily="18" charset="0"/>
              </a:rPr>
              <a:t>CĐ:</a:t>
            </a:r>
            <a:r>
              <a:rPr lang="x-none" sz="2400" dirty="0">
                <a:latin typeface="Times New Roman" pitchFamily="18" charset="0"/>
                <a:cs typeface="Times New Roman" pitchFamily="18" charset="0"/>
              </a:rPr>
              <a:t> Hội chứng suy hô hấp nặng (theo silverman) - TD tim bẩm sinh</a:t>
            </a:r>
          </a:p>
          <a:p>
            <a:pPr marL="0" indent="0">
              <a:buNone/>
            </a:pPr>
            <a:endParaRPr lang="en-GB" sz="2400" dirty="0">
              <a:latin typeface="Times New Roman" pitchFamily="18" charset="0"/>
              <a:cs typeface="Times New Roman" pitchFamily="18" charset="0"/>
            </a:endParaRPr>
          </a:p>
        </p:txBody>
      </p:sp>
      <p:sp>
        <p:nvSpPr>
          <p:cNvPr id="4" name="Content Placeholder 3">
            <a:extLst>
              <a:ext uri="{FF2B5EF4-FFF2-40B4-BE49-F238E27FC236}">
                <a16:creationId xmlns:a16="http://schemas.microsoft.com/office/drawing/2014/main" id="{BA1DB1D6-C446-DE09-689E-6AF029F8D4C4}"/>
              </a:ext>
            </a:extLst>
          </p:cNvPr>
          <p:cNvSpPr>
            <a:spLocks noGrp="1"/>
          </p:cNvSpPr>
          <p:nvPr>
            <p:ph sz="half" idx="2"/>
          </p:nvPr>
        </p:nvSpPr>
        <p:spPr>
          <a:xfrm>
            <a:off x="4393580" y="1491917"/>
            <a:ext cx="4038600" cy="4525963"/>
          </a:xfrm>
        </p:spPr>
        <p:txBody>
          <a:bodyPr>
            <a:normAutofit/>
          </a:bodyPr>
          <a:lstStyle/>
          <a:p>
            <a:pPr marL="0" indent="0">
              <a:buNone/>
            </a:pPr>
            <a:r>
              <a:rPr lang="en-US" sz="2400" b="1" u="sng" dirty="0">
                <a:latin typeface="Times New Roman" panose="02020603050405020304" pitchFamily="18" charset="0"/>
                <a:cs typeface="Times New Roman" panose="02020603050405020304" pitchFamily="18" charset="0"/>
              </a:rPr>
              <a:t>Xử trí: </a:t>
            </a:r>
          </a:p>
          <a:p>
            <a:pPr marL="0" indent="0">
              <a:buNone/>
            </a:pPr>
            <a:r>
              <a:rPr lang="en-GB" sz="2400" dirty="0" err="1">
                <a:latin typeface="Times New Roman" panose="02020603050405020304" pitchFamily="18" charset="0"/>
                <a:cs typeface="Times New Roman" panose="02020603050405020304" pitchFamily="18" charset="0"/>
              </a:rPr>
              <a:t>Ấn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tim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bóp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bóp</a:t>
            </a:r>
            <a:r>
              <a:rPr lang="en-GB" sz="2400" dirty="0">
                <a:latin typeface="Times New Roman" panose="02020603050405020304" pitchFamily="18" charset="0"/>
                <a:cs typeface="Times New Roman" panose="02020603050405020304" pitchFamily="18" charset="0"/>
              </a:rPr>
              <a:t> qua </a:t>
            </a:r>
            <a:r>
              <a:rPr lang="en-GB" sz="2400" dirty="0" err="1">
                <a:latin typeface="Times New Roman" panose="02020603050405020304" pitchFamily="18" charset="0"/>
                <a:cs typeface="Times New Roman" panose="02020603050405020304" pitchFamily="18" charset="0"/>
              </a:rPr>
              <a:t>nội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khí</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quản</a:t>
            </a:r>
            <a:endParaRPr lang="en-GB" sz="2400" dirty="0">
              <a:latin typeface="Times New Roman" panose="02020603050405020304" pitchFamily="18" charset="0"/>
              <a:cs typeface="Times New Roman" panose="02020603050405020304" pitchFamily="18" charset="0"/>
            </a:endParaRPr>
          </a:p>
          <a:p>
            <a:pPr marL="0" indent="0">
              <a:buNone/>
            </a:pPr>
            <a:endParaRPr lang="x-none" sz="24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801801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51D83-EE28-2702-FFEB-D2788D5954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9C824D-AB04-5CE4-9B85-3D49454AF954}"/>
              </a:ext>
            </a:extLst>
          </p:cNvPr>
          <p:cNvSpPr>
            <a:spLocks noGrp="1"/>
          </p:cNvSpPr>
          <p:nvPr>
            <p:ph type="title"/>
          </p:nvPr>
        </p:nvSpPr>
        <p:spPr/>
        <p:txBody>
          <a:bodyPr>
            <a:normAutofit/>
          </a:bodyPr>
          <a:lstStyle/>
          <a:p>
            <a:r>
              <a:rPr lang="en-GB" sz="4400" b="1" dirty="0">
                <a:latin typeface="Times New Roman" panose="02020603050405020304" pitchFamily="18" charset="0"/>
                <a:cs typeface="Times New Roman" panose="02020603050405020304" pitchFamily="18" charset="0"/>
              </a:rPr>
              <a:t>VII. DIỄN TIẾN</a:t>
            </a:r>
            <a:endParaRPr lang="en-US" dirty="0"/>
          </a:p>
        </p:txBody>
      </p:sp>
      <p:sp>
        <p:nvSpPr>
          <p:cNvPr id="3" name="Content Placeholder 2">
            <a:extLst>
              <a:ext uri="{FF2B5EF4-FFF2-40B4-BE49-F238E27FC236}">
                <a16:creationId xmlns:a16="http://schemas.microsoft.com/office/drawing/2014/main" id="{46B8E314-3F76-D4E2-4A06-E366143EF82F}"/>
              </a:ext>
            </a:extLst>
          </p:cNvPr>
          <p:cNvSpPr>
            <a:spLocks noGrp="1"/>
          </p:cNvSpPr>
          <p:nvPr>
            <p:ph sz="half" idx="1"/>
          </p:nvPr>
        </p:nvSpPr>
        <p:spPr>
          <a:xfrm>
            <a:off x="457200" y="1078523"/>
            <a:ext cx="4038600" cy="4939357"/>
          </a:xfrm>
        </p:spPr>
        <p:txBody>
          <a:bodyPr>
            <a:noAutofit/>
          </a:bodyPr>
          <a:lstStyle/>
          <a:p>
            <a:pPr marL="0" indent="0">
              <a:buNone/>
            </a:pPr>
            <a:r>
              <a:rPr lang="x-none" sz="2400" b="1" u="sng" dirty="0">
                <a:latin typeface="Times New Roman" panose="02020603050405020304" pitchFamily="18" charset="0"/>
                <a:cs typeface="Times New Roman" panose="02020603050405020304" pitchFamily="18" charset="0"/>
              </a:rPr>
              <a:t>1</a:t>
            </a:r>
            <a:r>
              <a:rPr lang="en-GB" sz="2400" b="1" u="sng" dirty="0">
                <a:latin typeface="Times New Roman" panose="02020603050405020304" pitchFamily="18" charset="0"/>
                <a:cs typeface="Times New Roman" panose="02020603050405020304" pitchFamily="18" charset="0"/>
              </a:rPr>
              <a:t>2h25</a:t>
            </a:r>
          </a:p>
          <a:p>
            <a:r>
              <a:rPr lang="en-US" sz="2400" dirty="0">
                <a:latin typeface="Times New Roman" pitchFamily="18" charset="0"/>
                <a:cs typeface="Times New Roman" pitchFamily="18" charset="0"/>
              </a:rPr>
              <a:t>S</a:t>
            </a:r>
            <a:r>
              <a:rPr lang="x-none" sz="2400" dirty="0">
                <a:latin typeface="Times New Roman" pitchFamily="18" charset="0"/>
                <a:cs typeface="Times New Roman" pitchFamily="18" charset="0"/>
              </a:rPr>
              <a:t>ơ sinh tím xanh, spo2 </a:t>
            </a:r>
            <a:r>
              <a:rPr lang="en-GB" sz="2400" dirty="0">
                <a:latin typeface="Times New Roman" pitchFamily="18" charset="0"/>
                <a:cs typeface="Times New Roman" pitchFamily="18" charset="0"/>
              </a:rPr>
              <a:t>65% </a:t>
            </a:r>
            <a:r>
              <a:rPr lang="en-GB" sz="2400" dirty="0" err="1">
                <a:latin typeface="Times New Roman" pitchFamily="18" charset="0"/>
                <a:cs typeface="Times New Roman" pitchFamily="18" charset="0"/>
              </a:rPr>
              <a:t>Bóp</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bóng</a:t>
            </a:r>
            <a:r>
              <a:rPr lang="en-GB" sz="2400" dirty="0">
                <a:latin typeface="Times New Roman" pitchFamily="18" charset="0"/>
                <a:cs typeface="Times New Roman" pitchFamily="18" charset="0"/>
              </a:rPr>
              <a:t> qua </a:t>
            </a:r>
            <a:r>
              <a:rPr lang="en-GB" sz="2400" dirty="0" err="1">
                <a:latin typeface="Times New Roman" pitchFamily="18" charset="0"/>
                <a:cs typeface="Times New Roman" pitchFamily="18" charset="0"/>
              </a:rPr>
              <a:t>nội</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khí</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quản</a:t>
            </a:r>
            <a:r>
              <a:rPr lang="x-none" sz="2400" dirty="0">
                <a:latin typeface="Times New Roman" pitchFamily="18" charset="0"/>
                <a:cs typeface="Times New Roman" pitchFamily="18" charset="0"/>
              </a:rPr>
              <a:t>, chi lạnh, </a:t>
            </a:r>
            <a:r>
              <a:rPr lang="en-GB" sz="2400" dirty="0" err="1">
                <a:latin typeface="Times New Roman" pitchFamily="18" charset="0"/>
                <a:cs typeface="Times New Roman" pitchFamily="18" charset="0"/>
              </a:rPr>
              <a:t>mạch</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khó</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bắt</a:t>
            </a:r>
            <a:r>
              <a:rPr lang="x-none" sz="2400" dirty="0">
                <a:latin typeface="Times New Roman" pitchFamily="18" charset="0"/>
                <a:cs typeface="Times New Roman" pitchFamily="18" charset="0"/>
              </a:rPr>
              <a:t>, tim</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tần</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số</a:t>
            </a:r>
            <a:r>
              <a:rPr lang="x-none" sz="2400" dirty="0">
                <a:latin typeface="Times New Roman" pitchFamily="18" charset="0"/>
                <a:cs typeface="Times New Roman" pitchFamily="18" charset="0"/>
              </a:rPr>
              <a:t> </a:t>
            </a:r>
            <a:r>
              <a:rPr lang="en-GB" sz="2400" dirty="0">
                <a:latin typeface="Times New Roman" pitchFamily="18" charset="0"/>
                <a:cs typeface="Times New Roman" pitchFamily="18" charset="0"/>
              </a:rPr>
              <a:t>80 </a:t>
            </a:r>
            <a:r>
              <a:rPr lang="x-none" sz="2400" dirty="0">
                <a:latin typeface="Times New Roman" pitchFamily="18" charset="0"/>
                <a:cs typeface="Times New Roman" pitchFamily="18" charset="0"/>
              </a:rPr>
              <a:t>lần/phút</a:t>
            </a:r>
            <a:r>
              <a:rPr lang="en-GB" sz="2400" dirty="0">
                <a:latin typeface="Times New Roman" pitchFamily="18" charset="0"/>
                <a:cs typeface="Times New Roman" pitchFamily="18" charset="0"/>
              </a:rPr>
              <a:t> </a:t>
            </a:r>
          </a:p>
          <a:p>
            <a:r>
              <a:rPr lang="en-GB" sz="2400" dirty="0" err="1">
                <a:latin typeface="Times New Roman" pitchFamily="18" charset="0"/>
                <a:cs typeface="Times New Roman" pitchFamily="18" charset="0"/>
              </a:rPr>
              <a:t>Không</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nhịp</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tự</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thở</a:t>
            </a:r>
            <a:endParaRPr lang="en-GB" sz="2400" dirty="0">
              <a:latin typeface="Times New Roman" pitchFamily="18" charset="0"/>
              <a:cs typeface="Times New Roman" pitchFamily="18" charset="0"/>
            </a:endParaRPr>
          </a:p>
          <a:p>
            <a:r>
              <a:rPr lang="x-none" sz="2400" dirty="0">
                <a:latin typeface="Times New Roman" pitchFamily="18" charset="0"/>
                <a:cs typeface="Times New Roman" pitchFamily="18" charset="0"/>
              </a:rPr>
              <a:t>không phản xạ, trương lực cơ </a:t>
            </a:r>
            <a:r>
              <a:rPr lang="en-GB" sz="2400" dirty="0" err="1">
                <a:latin typeface="Times New Roman" pitchFamily="18" charset="0"/>
                <a:cs typeface="Times New Roman" pitchFamily="18" charset="0"/>
              </a:rPr>
              <a:t>mềm</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nhẻo</a:t>
            </a:r>
            <a:r>
              <a:rPr lang="x-none" sz="2400" dirty="0">
                <a:latin typeface="Times New Roman" pitchFamily="18" charset="0"/>
                <a:cs typeface="Times New Roman" pitchFamily="18" charset="0"/>
              </a:rPr>
              <a:t>.</a:t>
            </a:r>
          </a:p>
          <a:p>
            <a:pPr marL="0" indent="0">
              <a:buNone/>
            </a:pPr>
            <a:r>
              <a:rPr lang="x-none" sz="2400" b="1" dirty="0">
                <a:latin typeface="Times New Roman" pitchFamily="18" charset="0"/>
                <a:cs typeface="Times New Roman" pitchFamily="18" charset="0"/>
              </a:rPr>
              <a:t>CĐ:</a:t>
            </a:r>
            <a:r>
              <a:rPr lang="x-none" sz="2400" dirty="0">
                <a:latin typeface="Times New Roman" pitchFamily="18" charset="0"/>
                <a:cs typeface="Times New Roman" pitchFamily="18" charset="0"/>
              </a:rPr>
              <a:t> Hội chứng suy hô hấp nặng (theo silverman) - TD tim bẩm sinh</a:t>
            </a:r>
          </a:p>
          <a:p>
            <a:pPr marL="0" indent="0">
              <a:buNone/>
            </a:pPr>
            <a:endParaRPr lang="en-GB" sz="2400" dirty="0">
              <a:latin typeface="Times New Roman" pitchFamily="18" charset="0"/>
              <a:cs typeface="Times New Roman" pitchFamily="18" charset="0"/>
            </a:endParaRPr>
          </a:p>
        </p:txBody>
      </p:sp>
      <p:sp>
        <p:nvSpPr>
          <p:cNvPr id="4" name="Content Placeholder 3">
            <a:extLst>
              <a:ext uri="{FF2B5EF4-FFF2-40B4-BE49-F238E27FC236}">
                <a16:creationId xmlns:a16="http://schemas.microsoft.com/office/drawing/2014/main" id="{353AE02C-EB4F-6752-3492-08E0D9092F64}"/>
              </a:ext>
            </a:extLst>
          </p:cNvPr>
          <p:cNvSpPr>
            <a:spLocks noGrp="1"/>
          </p:cNvSpPr>
          <p:nvPr>
            <p:ph sz="half" idx="2"/>
          </p:nvPr>
        </p:nvSpPr>
        <p:spPr>
          <a:xfrm>
            <a:off x="4393580" y="1491917"/>
            <a:ext cx="4038600" cy="4525963"/>
          </a:xfrm>
        </p:spPr>
        <p:txBody>
          <a:bodyPr>
            <a:normAutofit/>
          </a:bodyPr>
          <a:lstStyle/>
          <a:p>
            <a:pPr marL="0" indent="0">
              <a:buNone/>
            </a:pPr>
            <a:r>
              <a:rPr lang="en-US" sz="2400" b="1" u="sng" dirty="0">
                <a:latin typeface="Times New Roman" panose="02020603050405020304" pitchFamily="18" charset="0"/>
                <a:cs typeface="Times New Roman" panose="02020603050405020304" pitchFamily="18" charset="0"/>
              </a:rPr>
              <a:t>Xử trí: </a:t>
            </a:r>
          </a:p>
          <a:p>
            <a:pPr marL="0" indent="0">
              <a:buNone/>
            </a:pPr>
            <a:r>
              <a:rPr lang="en-GB" sz="2400" dirty="0" err="1">
                <a:latin typeface="Times New Roman" panose="02020603050405020304" pitchFamily="18" charset="0"/>
                <a:cs typeface="Times New Roman" panose="02020603050405020304" pitchFamily="18" charset="0"/>
              </a:rPr>
              <a:t>Ấn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tim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bóp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bóp</a:t>
            </a:r>
            <a:r>
              <a:rPr lang="en-GB" sz="2400" dirty="0">
                <a:latin typeface="Times New Roman" panose="02020603050405020304" pitchFamily="18" charset="0"/>
                <a:cs typeface="Times New Roman" panose="02020603050405020304" pitchFamily="18" charset="0"/>
              </a:rPr>
              <a:t> qua </a:t>
            </a:r>
            <a:r>
              <a:rPr lang="en-GB" sz="2400" dirty="0" err="1">
                <a:latin typeface="Times New Roman" panose="02020603050405020304" pitchFamily="18" charset="0"/>
                <a:cs typeface="Times New Roman" panose="02020603050405020304" pitchFamily="18" charset="0"/>
              </a:rPr>
              <a:t>nội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khí</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quản</a:t>
            </a:r>
            <a:endParaRPr lang="en-GB" sz="2400" dirty="0">
              <a:latin typeface="Times New Roman" panose="02020603050405020304" pitchFamily="18" charset="0"/>
              <a:cs typeface="Times New Roman" panose="02020603050405020304" pitchFamily="18" charset="0"/>
            </a:endParaRPr>
          </a:p>
          <a:p>
            <a:pPr marL="0" indent="0">
              <a:buNone/>
            </a:pPr>
            <a:endParaRPr lang="x-none" sz="24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946446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7E471-28BC-6B14-2734-7AE2B15FAE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A8C19C-20EA-6E71-1655-3F0A43199400}"/>
              </a:ext>
            </a:extLst>
          </p:cNvPr>
          <p:cNvSpPr>
            <a:spLocks noGrp="1"/>
          </p:cNvSpPr>
          <p:nvPr>
            <p:ph type="title"/>
          </p:nvPr>
        </p:nvSpPr>
        <p:spPr/>
        <p:txBody>
          <a:bodyPr>
            <a:normAutofit/>
          </a:bodyPr>
          <a:lstStyle/>
          <a:p>
            <a:r>
              <a:rPr lang="en-GB" sz="4400" b="1" dirty="0">
                <a:latin typeface="Times New Roman" panose="02020603050405020304" pitchFamily="18" charset="0"/>
                <a:cs typeface="Times New Roman" panose="02020603050405020304" pitchFamily="18" charset="0"/>
              </a:rPr>
              <a:t>VII. DIỄN TIẾN</a:t>
            </a:r>
            <a:endParaRPr lang="en-US" dirty="0"/>
          </a:p>
        </p:txBody>
      </p:sp>
      <p:sp>
        <p:nvSpPr>
          <p:cNvPr id="3" name="Content Placeholder 2">
            <a:extLst>
              <a:ext uri="{FF2B5EF4-FFF2-40B4-BE49-F238E27FC236}">
                <a16:creationId xmlns:a16="http://schemas.microsoft.com/office/drawing/2014/main" id="{5E3E4F26-BC98-13EF-B02D-3E192013ECCA}"/>
              </a:ext>
            </a:extLst>
          </p:cNvPr>
          <p:cNvSpPr>
            <a:spLocks noGrp="1"/>
          </p:cNvSpPr>
          <p:nvPr>
            <p:ph sz="half" idx="1"/>
          </p:nvPr>
        </p:nvSpPr>
        <p:spPr>
          <a:xfrm>
            <a:off x="457200" y="1078523"/>
            <a:ext cx="4038600" cy="4939357"/>
          </a:xfrm>
        </p:spPr>
        <p:txBody>
          <a:bodyPr>
            <a:noAutofit/>
          </a:bodyPr>
          <a:lstStyle/>
          <a:p>
            <a:pPr marL="0" indent="0">
              <a:buNone/>
            </a:pPr>
            <a:r>
              <a:rPr lang="x-none" sz="2400" b="1" u="sng" dirty="0">
                <a:latin typeface="Times New Roman" panose="02020603050405020304" pitchFamily="18" charset="0"/>
                <a:cs typeface="Times New Roman" panose="02020603050405020304" pitchFamily="18" charset="0"/>
              </a:rPr>
              <a:t>1</a:t>
            </a:r>
            <a:r>
              <a:rPr lang="en-GB" sz="2400" b="1" u="sng" dirty="0">
                <a:latin typeface="Times New Roman" panose="02020603050405020304" pitchFamily="18" charset="0"/>
                <a:cs typeface="Times New Roman" panose="02020603050405020304" pitchFamily="18" charset="0"/>
              </a:rPr>
              <a:t>2h30</a:t>
            </a:r>
          </a:p>
          <a:p>
            <a:r>
              <a:rPr lang="en-US" sz="2400" dirty="0">
                <a:latin typeface="Times New Roman" pitchFamily="18" charset="0"/>
                <a:cs typeface="Times New Roman" pitchFamily="18" charset="0"/>
              </a:rPr>
              <a:t>S</a:t>
            </a:r>
            <a:r>
              <a:rPr lang="x-none" sz="2400" dirty="0">
                <a:latin typeface="Times New Roman" pitchFamily="18" charset="0"/>
                <a:cs typeface="Times New Roman" pitchFamily="18" charset="0"/>
              </a:rPr>
              <a:t>ơ sinh tím xanh, spo2 </a:t>
            </a:r>
            <a:r>
              <a:rPr lang="en-GB" sz="2400" dirty="0">
                <a:latin typeface="Times New Roman" pitchFamily="18" charset="0"/>
                <a:cs typeface="Times New Roman" pitchFamily="18" charset="0"/>
              </a:rPr>
              <a:t>65% </a:t>
            </a:r>
            <a:r>
              <a:rPr lang="en-GB" sz="2400" dirty="0" err="1">
                <a:latin typeface="Times New Roman" pitchFamily="18" charset="0"/>
                <a:cs typeface="Times New Roman" pitchFamily="18" charset="0"/>
              </a:rPr>
              <a:t>Bóp</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bóng</a:t>
            </a:r>
            <a:r>
              <a:rPr lang="en-GB" sz="2400" dirty="0">
                <a:latin typeface="Times New Roman" pitchFamily="18" charset="0"/>
                <a:cs typeface="Times New Roman" pitchFamily="18" charset="0"/>
              </a:rPr>
              <a:t> qua </a:t>
            </a:r>
            <a:r>
              <a:rPr lang="en-GB" sz="2400" dirty="0" err="1">
                <a:latin typeface="Times New Roman" pitchFamily="18" charset="0"/>
                <a:cs typeface="Times New Roman" pitchFamily="18" charset="0"/>
              </a:rPr>
              <a:t>nội</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khí</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quản</a:t>
            </a:r>
            <a:r>
              <a:rPr lang="x-none" sz="2400" dirty="0">
                <a:latin typeface="Times New Roman" pitchFamily="18" charset="0"/>
                <a:cs typeface="Times New Roman" pitchFamily="18" charset="0"/>
              </a:rPr>
              <a:t>, chi lạnh, </a:t>
            </a:r>
            <a:r>
              <a:rPr lang="en-GB" sz="2400" dirty="0" err="1">
                <a:latin typeface="Times New Roman" pitchFamily="18" charset="0"/>
                <a:cs typeface="Times New Roman" pitchFamily="18" charset="0"/>
              </a:rPr>
              <a:t>mạch</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khó</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bắt</a:t>
            </a:r>
            <a:r>
              <a:rPr lang="x-none" sz="2400" dirty="0">
                <a:latin typeface="Times New Roman" pitchFamily="18" charset="0"/>
                <a:cs typeface="Times New Roman" pitchFamily="18" charset="0"/>
              </a:rPr>
              <a:t>, tim</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tần</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số</a:t>
            </a:r>
            <a:r>
              <a:rPr lang="x-none" sz="2400" dirty="0">
                <a:latin typeface="Times New Roman" pitchFamily="18" charset="0"/>
                <a:cs typeface="Times New Roman" pitchFamily="18" charset="0"/>
              </a:rPr>
              <a:t> </a:t>
            </a:r>
            <a:r>
              <a:rPr lang="en-GB" sz="2400" dirty="0">
                <a:latin typeface="Times New Roman" pitchFamily="18" charset="0"/>
                <a:cs typeface="Times New Roman" pitchFamily="18" charset="0"/>
              </a:rPr>
              <a:t>80 </a:t>
            </a:r>
            <a:r>
              <a:rPr lang="x-none" sz="2400" dirty="0">
                <a:latin typeface="Times New Roman" pitchFamily="18" charset="0"/>
                <a:cs typeface="Times New Roman" pitchFamily="18" charset="0"/>
              </a:rPr>
              <a:t>lần/phút</a:t>
            </a:r>
            <a:r>
              <a:rPr lang="en-GB" sz="2400" dirty="0">
                <a:latin typeface="Times New Roman" pitchFamily="18" charset="0"/>
                <a:cs typeface="Times New Roman" pitchFamily="18" charset="0"/>
              </a:rPr>
              <a:t> </a:t>
            </a:r>
          </a:p>
          <a:p>
            <a:r>
              <a:rPr lang="en-GB" sz="2400" dirty="0" err="1">
                <a:latin typeface="Times New Roman" pitchFamily="18" charset="0"/>
                <a:cs typeface="Times New Roman" pitchFamily="18" charset="0"/>
              </a:rPr>
              <a:t>Không</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nhịp</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tự</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thở</a:t>
            </a:r>
            <a:endParaRPr lang="en-GB" sz="2400" dirty="0">
              <a:latin typeface="Times New Roman" pitchFamily="18" charset="0"/>
              <a:cs typeface="Times New Roman" pitchFamily="18" charset="0"/>
            </a:endParaRPr>
          </a:p>
          <a:p>
            <a:r>
              <a:rPr lang="x-none" sz="2400" dirty="0">
                <a:latin typeface="Times New Roman" pitchFamily="18" charset="0"/>
                <a:cs typeface="Times New Roman" pitchFamily="18" charset="0"/>
              </a:rPr>
              <a:t>không phản xạ, trương lực cơ </a:t>
            </a:r>
            <a:r>
              <a:rPr lang="en-GB" sz="2400" dirty="0" err="1">
                <a:latin typeface="Times New Roman" pitchFamily="18" charset="0"/>
                <a:cs typeface="Times New Roman" pitchFamily="18" charset="0"/>
              </a:rPr>
              <a:t>mềm</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nhẻo</a:t>
            </a:r>
            <a:r>
              <a:rPr lang="x-none" sz="2400" dirty="0">
                <a:latin typeface="Times New Roman" pitchFamily="18" charset="0"/>
                <a:cs typeface="Times New Roman" pitchFamily="18" charset="0"/>
              </a:rPr>
              <a:t>.</a:t>
            </a:r>
          </a:p>
          <a:p>
            <a:pPr marL="0" indent="0">
              <a:buNone/>
            </a:pPr>
            <a:r>
              <a:rPr lang="x-none" sz="2400" b="1" dirty="0">
                <a:latin typeface="Times New Roman" pitchFamily="18" charset="0"/>
                <a:cs typeface="Times New Roman" pitchFamily="18" charset="0"/>
              </a:rPr>
              <a:t>CĐ:</a:t>
            </a:r>
            <a:r>
              <a:rPr lang="x-none" sz="2400" dirty="0">
                <a:latin typeface="Times New Roman" pitchFamily="18" charset="0"/>
                <a:cs typeface="Times New Roman" pitchFamily="18" charset="0"/>
              </a:rPr>
              <a:t> Hội chứng suy hô hấp nặng (theo silverman) - TD tim bẩm sinh</a:t>
            </a:r>
          </a:p>
          <a:p>
            <a:pPr marL="0" indent="0">
              <a:buNone/>
            </a:pPr>
            <a:endParaRPr lang="en-GB" sz="2400" dirty="0">
              <a:latin typeface="Times New Roman" pitchFamily="18" charset="0"/>
              <a:cs typeface="Times New Roman" pitchFamily="18" charset="0"/>
            </a:endParaRPr>
          </a:p>
        </p:txBody>
      </p:sp>
      <p:sp>
        <p:nvSpPr>
          <p:cNvPr id="4" name="Content Placeholder 3">
            <a:extLst>
              <a:ext uri="{FF2B5EF4-FFF2-40B4-BE49-F238E27FC236}">
                <a16:creationId xmlns:a16="http://schemas.microsoft.com/office/drawing/2014/main" id="{A994EEAE-AD04-A583-55E0-3AFB6368CC99}"/>
              </a:ext>
            </a:extLst>
          </p:cNvPr>
          <p:cNvSpPr>
            <a:spLocks noGrp="1"/>
          </p:cNvSpPr>
          <p:nvPr>
            <p:ph sz="half" idx="2"/>
          </p:nvPr>
        </p:nvSpPr>
        <p:spPr>
          <a:xfrm>
            <a:off x="4393580" y="1491917"/>
            <a:ext cx="4038600" cy="4525963"/>
          </a:xfrm>
        </p:spPr>
        <p:txBody>
          <a:bodyPr>
            <a:normAutofit/>
          </a:bodyPr>
          <a:lstStyle/>
          <a:p>
            <a:pPr marL="0" indent="0">
              <a:buNone/>
            </a:pPr>
            <a:r>
              <a:rPr lang="en-US" sz="2400" b="1" u="sng" dirty="0">
                <a:latin typeface="Times New Roman" panose="02020603050405020304" pitchFamily="18" charset="0"/>
                <a:cs typeface="Times New Roman" panose="02020603050405020304" pitchFamily="18" charset="0"/>
              </a:rPr>
              <a:t>Xử trí: </a:t>
            </a:r>
          </a:p>
          <a:p>
            <a:pPr marL="0" indent="0">
              <a:buNone/>
            </a:pPr>
            <a:r>
              <a:rPr lang="en-GB" sz="2400" dirty="0" err="1">
                <a:latin typeface="Times New Roman" panose="02020603050405020304" pitchFamily="18" charset="0"/>
                <a:cs typeface="Times New Roman" panose="02020603050405020304" pitchFamily="18" charset="0"/>
              </a:rPr>
              <a:t>Ấn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tim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bóp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bóp</a:t>
            </a:r>
            <a:r>
              <a:rPr lang="en-GB" sz="2400" dirty="0">
                <a:latin typeface="Times New Roman" panose="02020603050405020304" pitchFamily="18" charset="0"/>
                <a:cs typeface="Times New Roman" panose="02020603050405020304" pitchFamily="18" charset="0"/>
              </a:rPr>
              <a:t> qua </a:t>
            </a:r>
            <a:r>
              <a:rPr lang="en-GB" sz="2400" dirty="0" err="1">
                <a:latin typeface="Times New Roman" panose="02020603050405020304" pitchFamily="18" charset="0"/>
                <a:cs typeface="Times New Roman" panose="02020603050405020304" pitchFamily="18" charset="0"/>
              </a:rPr>
              <a:t>nội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khí</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quản</a:t>
            </a:r>
            <a:endParaRPr lang="en-GB" sz="2400" dirty="0">
              <a:latin typeface="Times New Roman" panose="02020603050405020304" pitchFamily="18" charset="0"/>
              <a:cs typeface="Times New Roman" panose="02020603050405020304" pitchFamily="18" charset="0"/>
            </a:endParaRPr>
          </a:p>
          <a:p>
            <a:pPr marL="0" indent="0">
              <a:buNone/>
            </a:pPr>
            <a:endParaRPr lang="x-none" sz="24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177907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0F0B9-FD28-AFE2-9374-D07847755E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70BE61-4DFA-38A5-47AB-BAB7B0F67D8E}"/>
              </a:ext>
            </a:extLst>
          </p:cNvPr>
          <p:cNvSpPr>
            <a:spLocks noGrp="1"/>
          </p:cNvSpPr>
          <p:nvPr>
            <p:ph type="title"/>
          </p:nvPr>
        </p:nvSpPr>
        <p:spPr/>
        <p:txBody>
          <a:bodyPr>
            <a:normAutofit/>
          </a:bodyPr>
          <a:lstStyle/>
          <a:p>
            <a:r>
              <a:rPr lang="en-GB" sz="4400" b="1" dirty="0">
                <a:latin typeface="Times New Roman" panose="02020603050405020304" pitchFamily="18" charset="0"/>
                <a:cs typeface="Times New Roman" panose="02020603050405020304" pitchFamily="18" charset="0"/>
              </a:rPr>
              <a:t>VII. DIỄN TIẾN</a:t>
            </a:r>
            <a:endParaRPr lang="en-US" dirty="0"/>
          </a:p>
        </p:txBody>
      </p:sp>
      <p:sp>
        <p:nvSpPr>
          <p:cNvPr id="3" name="Content Placeholder 2">
            <a:extLst>
              <a:ext uri="{FF2B5EF4-FFF2-40B4-BE49-F238E27FC236}">
                <a16:creationId xmlns:a16="http://schemas.microsoft.com/office/drawing/2014/main" id="{AA364C21-0464-6672-935B-612DF05B6DB7}"/>
              </a:ext>
            </a:extLst>
          </p:cNvPr>
          <p:cNvSpPr>
            <a:spLocks noGrp="1"/>
          </p:cNvSpPr>
          <p:nvPr>
            <p:ph sz="half" idx="1"/>
          </p:nvPr>
        </p:nvSpPr>
        <p:spPr>
          <a:xfrm>
            <a:off x="457200" y="1078523"/>
            <a:ext cx="4038600" cy="4939357"/>
          </a:xfrm>
        </p:spPr>
        <p:txBody>
          <a:bodyPr>
            <a:noAutofit/>
          </a:bodyPr>
          <a:lstStyle/>
          <a:p>
            <a:pPr marL="0" indent="0">
              <a:buNone/>
            </a:pPr>
            <a:r>
              <a:rPr lang="x-none" sz="2400" b="1" u="sng" dirty="0">
                <a:latin typeface="Times New Roman" panose="02020603050405020304" pitchFamily="18" charset="0"/>
                <a:cs typeface="Times New Roman" panose="02020603050405020304" pitchFamily="18" charset="0"/>
              </a:rPr>
              <a:t>1</a:t>
            </a:r>
            <a:r>
              <a:rPr lang="en-GB" sz="2400" b="1" u="sng" dirty="0">
                <a:latin typeface="Times New Roman" panose="02020603050405020304" pitchFamily="18" charset="0"/>
                <a:cs typeface="Times New Roman" panose="02020603050405020304" pitchFamily="18" charset="0"/>
              </a:rPr>
              <a:t>2h35</a:t>
            </a:r>
          </a:p>
          <a:p>
            <a:r>
              <a:rPr lang="en-US" sz="2400" dirty="0">
                <a:latin typeface="Times New Roman" pitchFamily="18" charset="0"/>
                <a:cs typeface="Times New Roman" pitchFamily="18" charset="0"/>
              </a:rPr>
              <a:t>S</a:t>
            </a:r>
            <a:r>
              <a:rPr lang="x-none" sz="2400" dirty="0">
                <a:latin typeface="Times New Roman" pitchFamily="18" charset="0"/>
                <a:cs typeface="Times New Roman" pitchFamily="18" charset="0"/>
              </a:rPr>
              <a:t>ơ sinh tím xanh, spo2 </a:t>
            </a:r>
            <a:r>
              <a:rPr lang="en-GB" sz="2400" dirty="0">
                <a:latin typeface="Times New Roman" pitchFamily="18" charset="0"/>
                <a:cs typeface="Times New Roman" pitchFamily="18" charset="0"/>
              </a:rPr>
              <a:t>60%-70% </a:t>
            </a:r>
            <a:r>
              <a:rPr lang="en-GB" sz="2400" dirty="0" err="1">
                <a:latin typeface="Times New Roman" pitchFamily="18" charset="0"/>
                <a:cs typeface="Times New Roman" pitchFamily="18" charset="0"/>
              </a:rPr>
              <a:t>Bóp</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bóng</a:t>
            </a:r>
            <a:r>
              <a:rPr lang="en-GB" sz="2400" dirty="0">
                <a:latin typeface="Times New Roman" pitchFamily="18" charset="0"/>
                <a:cs typeface="Times New Roman" pitchFamily="18" charset="0"/>
              </a:rPr>
              <a:t> qua </a:t>
            </a:r>
            <a:r>
              <a:rPr lang="en-GB" sz="2400" dirty="0" err="1">
                <a:latin typeface="Times New Roman" pitchFamily="18" charset="0"/>
                <a:cs typeface="Times New Roman" pitchFamily="18" charset="0"/>
              </a:rPr>
              <a:t>nội</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khí</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quản</a:t>
            </a:r>
            <a:r>
              <a:rPr lang="x-none" sz="2400" dirty="0">
                <a:latin typeface="Times New Roman" pitchFamily="18" charset="0"/>
                <a:cs typeface="Times New Roman" pitchFamily="18" charset="0"/>
              </a:rPr>
              <a:t>, chi lạnh, </a:t>
            </a:r>
            <a:r>
              <a:rPr lang="en-GB" sz="2400" dirty="0" err="1">
                <a:latin typeface="Times New Roman" pitchFamily="18" charset="0"/>
                <a:cs typeface="Times New Roman" pitchFamily="18" charset="0"/>
              </a:rPr>
              <a:t>mạch</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khó</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bắt</a:t>
            </a:r>
            <a:r>
              <a:rPr lang="x-none" sz="2400" dirty="0">
                <a:latin typeface="Times New Roman" pitchFamily="18" charset="0"/>
                <a:cs typeface="Times New Roman" pitchFamily="18" charset="0"/>
              </a:rPr>
              <a:t>, tim</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tần</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số</a:t>
            </a:r>
            <a:r>
              <a:rPr lang="x-none" sz="2400" dirty="0">
                <a:latin typeface="Times New Roman" pitchFamily="18" charset="0"/>
                <a:cs typeface="Times New Roman" pitchFamily="18" charset="0"/>
              </a:rPr>
              <a:t> </a:t>
            </a:r>
            <a:r>
              <a:rPr lang="en-GB" sz="2400" dirty="0">
                <a:latin typeface="Times New Roman" pitchFamily="18" charset="0"/>
                <a:cs typeface="Times New Roman" pitchFamily="18" charset="0"/>
              </a:rPr>
              <a:t>70 </a:t>
            </a:r>
            <a:r>
              <a:rPr lang="x-none" sz="2400" dirty="0">
                <a:latin typeface="Times New Roman" pitchFamily="18" charset="0"/>
                <a:cs typeface="Times New Roman" pitchFamily="18" charset="0"/>
              </a:rPr>
              <a:t>lần/phút</a:t>
            </a:r>
            <a:r>
              <a:rPr lang="en-GB" sz="2400" dirty="0">
                <a:latin typeface="Times New Roman" pitchFamily="18" charset="0"/>
                <a:cs typeface="Times New Roman" pitchFamily="18" charset="0"/>
              </a:rPr>
              <a:t> </a:t>
            </a:r>
          </a:p>
          <a:p>
            <a:r>
              <a:rPr lang="en-GB" sz="2400" dirty="0" err="1">
                <a:latin typeface="Times New Roman" pitchFamily="18" charset="0"/>
                <a:cs typeface="Times New Roman" pitchFamily="18" charset="0"/>
              </a:rPr>
              <a:t>Không</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nhịp</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tự</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thở</a:t>
            </a:r>
            <a:endParaRPr lang="en-GB" sz="2400" dirty="0">
              <a:latin typeface="Times New Roman" pitchFamily="18" charset="0"/>
              <a:cs typeface="Times New Roman" pitchFamily="18" charset="0"/>
            </a:endParaRPr>
          </a:p>
          <a:p>
            <a:r>
              <a:rPr lang="x-none" sz="2400" dirty="0">
                <a:latin typeface="Times New Roman" pitchFamily="18" charset="0"/>
                <a:cs typeface="Times New Roman" pitchFamily="18" charset="0"/>
              </a:rPr>
              <a:t>không phản xạ, trương lực cơ </a:t>
            </a:r>
            <a:r>
              <a:rPr lang="en-GB" sz="2400" dirty="0" err="1">
                <a:latin typeface="Times New Roman" pitchFamily="18" charset="0"/>
                <a:cs typeface="Times New Roman" pitchFamily="18" charset="0"/>
              </a:rPr>
              <a:t>mềm</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nhẻo</a:t>
            </a:r>
            <a:r>
              <a:rPr lang="x-none" sz="2400" dirty="0">
                <a:latin typeface="Times New Roman" pitchFamily="18" charset="0"/>
                <a:cs typeface="Times New Roman" pitchFamily="18" charset="0"/>
              </a:rPr>
              <a:t>.</a:t>
            </a:r>
          </a:p>
          <a:p>
            <a:pPr marL="0" indent="0">
              <a:buNone/>
            </a:pPr>
            <a:r>
              <a:rPr lang="x-none" sz="2400" b="1" dirty="0">
                <a:latin typeface="Times New Roman" pitchFamily="18" charset="0"/>
                <a:cs typeface="Times New Roman" pitchFamily="18" charset="0"/>
              </a:rPr>
              <a:t>CĐ:</a:t>
            </a:r>
            <a:r>
              <a:rPr lang="x-none" sz="2400" dirty="0">
                <a:latin typeface="Times New Roman" pitchFamily="18" charset="0"/>
                <a:cs typeface="Times New Roman" pitchFamily="18" charset="0"/>
              </a:rPr>
              <a:t> Hội chứng suy hô hấp nặng (theo silverman) - TD tim bẩm sinh</a:t>
            </a:r>
          </a:p>
          <a:p>
            <a:pPr marL="0" indent="0">
              <a:buNone/>
            </a:pPr>
            <a:endParaRPr lang="en-GB" sz="2400" dirty="0">
              <a:latin typeface="Times New Roman" pitchFamily="18" charset="0"/>
              <a:cs typeface="Times New Roman" pitchFamily="18" charset="0"/>
            </a:endParaRPr>
          </a:p>
        </p:txBody>
      </p:sp>
      <p:sp>
        <p:nvSpPr>
          <p:cNvPr id="4" name="Content Placeholder 3">
            <a:extLst>
              <a:ext uri="{FF2B5EF4-FFF2-40B4-BE49-F238E27FC236}">
                <a16:creationId xmlns:a16="http://schemas.microsoft.com/office/drawing/2014/main" id="{099DD834-66C0-0E21-D732-AD1E23EB2ABB}"/>
              </a:ext>
            </a:extLst>
          </p:cNvPr>
          <p:cNvSpPr>
            <a:spLocks noGrp="1"/>
          </p:cNvSpPr>
          <p:nvPr>
            <p:ph sz="half" idx="2"/>
          </p:nvPr>
        </p:nvSpPr>
        <p:spPr>
          <a:xfrm>
            <a:off x="4393580" y="1491917"/>
            <a:ext cx="4038600" cy="4525963"/>
          </a:xfrm>
        </p:spPr>
        <p:txBody>
          <a:bodyPr>
            <a:normAutofit/>
          </a:bodyPr>
          <a:lstStyle/>
          <a:p>
            <a:pPr marL="0" indent="0">
              <a:buNone/>
            </a:pPr>
            <a:r>
              <a:rPr lang="en-US" sz="2400" b="1" u="sng" dirty="0">
                <a:latin typeface="Times New Roman" panose="02020603050405020304" pitchFamily="18" charset="0"/>
                <a:cs typeface="Times New Roman" panose="02020603050405020304" pitchFamily="18" charset="0"/>
              </a:rPr>
              <a:t>Xử trí: </a:t>
            </a:r>
          </a:p>
          <a:p>
            <a:pPr marL="0" indent="0">
              <a:buNone/>
            </a:pPr>
            <a:r>
              <a:rPr lang="en-GB" sz="2400" dirty="0" err="1">
                <a:latin typeface="Times New Roman" panose="02020603050405020304" pitchFamily="18" charset="0"/>
                <a:cs typeface="Times New Roman" panose="02020603050405020304" pitchFamily="18" charset="0"/>
              </a:rPr>
              <a:t>Ấn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tim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bóp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bóp</a:t>
            </a:r>
            <a:r>
              <a:rPr lang="en-GB" sz="2400" dirty="0">
                <a:latin typeface="Times New Roman" panose="02020603050405020304" pitchFamily="18" charset="0"/>
                <a:cs typeface="Times New Roman" panose="02020603050405020304" pitchFamily="18" charset="0"/>
              </a:rPr>
              <a:t> qua </a:t>
            </a:r>
            <a:r>
              <a:rPr lang="en-GB" sz="2400" dirty="0" err="1">
                <a:latin typeface="Times New Roman" panose="02020603050405020304" pitchFamily="18" charset="0"/>
                <a:cs typeface="Times New Roman" panose="02020603050405020304" pitchFamily="18" charset="0"/>
              </a:rPr>
              <a:t>nội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khí</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quản</a:t>
            </a:r>
            <a:endParaRPr lang="en-GB" sz="2400" dirty="0">
              <a:latin typeface="Times New Roman" panose="02020603050405020304" pitchFamily="18" charset="0"/>
              <a:cs typeface="Times New Roman" panose="02020603050405020304" pitchFamily="18" charset="0"/>
            </a:endParaRPr>
          </a:p>
          <a:p>
            <a:pPr marL="0" indent="0">
              <a:buNone/>
            </a:pPr>
            <a:endParaRPr lang="x-none" sz="24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88838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F7ECB-27AE-1809-E676-79358E0A98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D118FE-C1DB-ED12-6D90-903E6E38AE6E}"/>
              </a:ext>
            </a:extLst>
          </p:cNvPr>
          <p:cNvSpPr>
            <a:spLocks noGrp="1"/>
          </p:cNvSpPr>
          <p:nvPr>
            <p:ph type="title"/>
          </p:nvPr>
        </p:nvSpPr>
        <p:spPr/>
        <p:txBody>
          <a:bodyPr>
            <a:normAutofit/>
          </a:bodyPr>
          <a:lstStyle/>
          <a:p>
            <a:r>
              <a:rPr lang="en-GB" sz="4400" b="1" dirty="0">
                <a:latin typeface="Times New Roman" panose="02020603050405020304" pitchFamily="18" charset="0"/>
                <a:cs typeface="Times New Roman" panose="02020603050405020304" pitchFamily="18" charset="0"/>
              </a:rPr>
              <a:t>VII. DIỄN TIẾN</a:t>
            </a:r>
            <a:endParaRPr lang="en-US" dirty="0"/>
          </a:p>
        </p:txBody>
      </p:sp>
      <p:sp>
        <p:nvSpPr>
          <p:cNvPr id="3" name="Content Placeholder 2">
            <a:extLst>
              <a:ext uri="{FF2B5EF4-FFF2-40B4-BE49-F238E27FC236}">
                <a16:creationId xmlns:a16="http://schemas.microsoft.com/office/drawing/2014/main" id="{7D5EE377-FB01-5F40-EED7-C37248F39377}"/>
              </a:ext>
            </a:extLst>
          </p:cNvPr>
          <p:cNvSpPr>
            <a:spLocks noGrp="1"/>
          </p:cNvSpPr>
          <p:nvPr>
            <p:ph sz="half" idx="1"/>
          </p:nvPr>
        </p:nvSpPr>
        <p:spPr>
          <a:xfrm>
            <a:off x="457200" y="1078523"/>
            <a:ext cx="4038600" cy="4939357"/>
          </a:xfrm>
        </p:spPr>
        <p:txBody>
          <a:bodyPr>
            <a:noAutofit/>
          </a:bodyPr>
          <a:lstStyle/>
          <a:p>
            <a:pPr marL="0" indent="0">
              <a:buNone/>
            </a:pPr>
            <a:r>
              <a:rPr lang="x-none" sz="2400" b="1" u="sng" dirty="0">
                <a:latin typeface="Times New Roman" panose="02020603050405020304" pitchFamily="18" charset="0"/>
                <a:cs typeface="Times New Roman" panose="02020603050405020304" pitchFamily="18" charset="0"/>
              </a:rPr>
              <a:t>1</a:t>
            </a:r>
            <a:r>
              <a:rPr lang="en-GB" sz="2400" b="1" u="sng" dirty="0">
                <a:latin typeface="Times New Roman" panose="02020603050405020304" pitchFamily="18" charset="0"/>
                <a:cs typeface="Times New Roman" panose="02020603050405020304" pitchFamily="18" charset="0"/>
              </a:rPr>
              <a:t>2h45</a:t>
            </a:r>
          </a:p>
          <a:p>
            <a:r>
              <a:rPr lang="en-US" sz="2400" dirty="0">
                <a:latin typeface="Times New Roman" pitchFamily="18" charset="0"/>
                <a:cs typeface="Times New Roman" pitchFamily="18" charset="0"/>
              </a:rPr>
              <a:t>S</a:t>
            </a:r>
            <a:r>
              <a:rPr lang="x-none" sz="2400" dirty="0">
                <a:latin typeface="Times New Roman" pitchFamily="18" charset="0"/>
                <a:cs typeface="Times New Roman" pitchFamily="18" charset="0"/>
              </a:rPr>
              <a:t>ơ sinh tím xanh, spo2 </a:t>
            </a:r>
            <a:r>
              <a:rPr lang="en-GB" sz="2400" dirty="0">
                <a:latin typeface="Times New Roman" pitchFamily="18" charset="0"/>
                <a:cs typeface="Times New Roman" pitchFamily="18" charset="0"/>
              </a:rPr>
              <a:t>60%-70% </a:t>
            </a:r>
            <a:r>
              <a:rPr lang="en-GB" sz="2400" dirty="0" err="1">
                <a:latin typeface="Times New Roman" pitchFamily="18" charset="0"/>
                <a:cs typeface="Times New Roman" pitchFamily="18" charset="0"/>
              </a:rPr>
              <a:t>Bóp</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bóng</a:t>
            </a:r>
            <a:r>
              <a:rPr lang="en-GB" sz="2400" dirty="0">
                <a:latin typeface="Times New Roman" pitchFamily="18" charset="0"/>
                <a:cs typeface="Times New Roman" pitchFamily="18" charset="0"/>
              </a:rPr>
              <a:t> qua </a:t>
            </a:r>
            <a:r>
              <a:rPr lang="en-GB" sz="2400" dirty="0" err="1">
                <a:latin typeface="Times New Roman" pitchFamily="18" charset="0"/>
                <a:cs typeface="Times New Roman" pitchFamily="18" charset="0"/>
              </a:rPr>
              <a:t>nội</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khí</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quản</a:t>
            </a:r>
            <a:r>
              <a:rPr lang="x-none" sz="2400" dirty="0">
                <a:latin typeface="Times New Roman" pitchFamily="18" charset="0"/>
                <a:cs typeface="Times New Roman" pitchFamily="18" charset="0"/>
              </a:rPr>
              <a:t>, chi lạnh, </a:t>
            </a:r>
            <a:r>
              <a:rPr lang="en-GB" sz="2400" dirty="0" err="1">
                <a:latin typeface="Times New Roman" pitchFamily="18" charset="0"/>
                <a:cs typeface="Times New Roman" pitchFamily="18" charset="0"/>
              </a:rPr>
              <a:t>mạch</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khó</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bắt</a:t>
            </a:r>
            <a:r>
              <a:rPr lang="x-none" sz="2400" dirty="0">
                <a:latin typeface="Times New Roman" pitchFamily="18" charset="0"/>
                <a:cs typeface="Times New Roman" pitchFamily="18" charset="0"/>
              </a:rPr>
              <a:t>, tim</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tần</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số</a:t>
            </a:r>
            <a:r>
              <a:rPr lang="x-none" sz="2400" dirty="0">
                <a:latin typeface="Times New Roman" pitchFamily="18" charset="0"/>
                <a:cs typeface="Times New Roman" pitchFamily="18" charset="0"/>
              </a:rPr>
              <a:t> </a:t>
            </a:r>
            <a:r>
              <a:rPr lang="en-GB" sz="2400" dirty="0">
                <a:latin typeface="Times New Roman" pitchFamily="18" charset="0"/>
                <a:cs typeface="Times New Roman" pitchFamily="18" charset="0"/>
              </a:rPr>
              <a:t>60 </a:t>
            </a:r>
            <a:r>
              <a:rPr lang="x-none" sz="2400" dirty="0">
                <a:latin typeface="Times New Roman" pitchFamily="18" charset="0"/>
                <a:cs typeface="Times New Roman" pitchFamily="18" charset="0"/>
              </a:rPr>
              <a:t>lần/phút</a:t>
            </a:r>
            <a:r>
              <a:rPr lang="en-GB" sz="2400" dirty="0">
                <a:latin typeface="Times New Roman" pitchFamily="18" charset="0"/>
                <a:cs typeface="Times New Roman" pitchFamily="18" charset="0"/>
              </a:rPr>
              <a:t> </a:t>
            </a:r>
          </a:p>
          <a:p>
            <a:r>
              <a:rPr lang="en-GB" sz="2400" dirty="0" err="1">
                <a:latin typeface="Times New Roman" pitchFamily="18" charset="0"/>
                <a:cs typeface="Times New Roman" pitchFamily="18" charset="0"/>
              </a:rPr>
              <a:t>Không</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nhịp</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tự</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thở</a:t>
            </a:r>
            <a:endParaRPr lang="en-GB" sz="2400" dirty="0">
              <a:latin typeface="Times New Roman" pitchFamily="18" charset="0"/>
              <a:cs typeface="Times New Roman" pitchFamily="18" charset="0"/>
            </a:endParaRPr>
          </a:p>
          <a:p>
            <a:r>
              <a:rPr lang="x-none" sz="2400" dirty="0">
                <a:latin typeface="Times New Roman" pitchFamily="18" charset="0"/>
                <a:cs typeface="Times New Roman" pitchFamily="18" charset="0"/>
              </a:rPr>
              <a:t>không phản xạ, trương lực cơ </a:t>
            </a:r>
            <a:r>
              <a:rPr lang="en-GB" sz="2400" dirty="0" err="1">
                <a:latin typeface="Times New Roman" pitchFamily="18" charset="0"/>
                <a:cs typeface="Times New Roman" pitchFamily="18" charset="0"/>
              </a:rPr>
              <a:t>mềm</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nhẻo</a:t>
            </a:r>
            <a:r>
              <a:rPr lang="x-none" sz="2400" dirty="0">
                <a:latin typeface="Times New Roman" pitchFamily="18" charset="0"/>
                <a:cs typeface="Times New Roman" pitchFamily="18" charset="0"/>
              </a:rPr>
              <a:t>.</a:t>
            </a:r>
          </a:p>
          <a:p>
            <a:pPr marL="0" indent="0">
              <a:buNone/>
            </a:pPr>
            <a:r>
              <a:rPr lang="x-none" sz="2400" b="1" dirty="0">
                <a:latin typeface="Times New Roman" pitchFamily="18" charset="0"/>
                <a:cs typeface="Times New Roman" pitchFamily="18" charset="0"/>
              </a:rPr>
              <a:t>CĐ:</a:t>
            </a:r>
            <a:r>
              <a:rPr lang="x-none" sz="2400" dirty="0">
                <a:latin typeface="Times New Roman" pitchFamily="18" charset="0"/>
                <a:cs typeface="Times New Roman" pitchFamily="18" charset="0"/>
              </a:rPr>
              <a:t> Hội chứng suy hô hấp nặng (theo silverman) - TD tim bẩm sinh</a:t>
            </a:r>
          </a:p>
          <a:p>
            <a:pPr marL="0" indent="0">
              <a:buNone/>
            </a:pPr>
            <a:endParaRPr lang="en-GB" sz="2400" dirty="0">
              <a:latin typeface="Times New Roman" pitchFamily="18" charset="0"/>
              <a:cs typeface="Times New Roman" pitchFamily="18" charset="0"/>
            </a:endParaRPr>
          </a:p>
        </p:txBody>
      </p:sp>
      <p:sp>
        <p:nvSpPr>
          <p:cNvPr id="4" name="Content Placeholder 3">
            <a:extLst>
              <a:ext uri="{FF2B5EF4-FFF2-40B4-BE49-F238E27FC236}">
                <a16:creationId xmlns:a16="http://schemas.microsoft.com/office/drawing/2014/main" id="{E89A8FB4-19EC-6DB3-905E-396AC1A0622F}"/>
              </a:ext>
            </a:extLst>
          </p:cNvPr>
          <p:cNvSpPr>
            <a:spLocks noGrp="1"/>
          </p:cNvSpPr>
          <p:nvPr>
            <p:ph sz="half" idx="2"/>
          </p:nvPr>
        </p:nvSpPr>
        <p:spPr>
          <a:xfrm>
            <a:off x="4393580" y="1491917"/>
            <a:ext cx="4038600" cy="4525963"/>
          </a:xfrm>
        </p:spPr>
        <p:txBody>
          <a:bodyPr>
            <a:normAutofit/>
          </a:bodyPr>
          <a:lstStyle/>
          <a:p>
            <a:pPr marL="0" indent="0">
              <a:buNone/>
            </a:pPr>
            <a:r>
              <a:rPr lang="en-US" sz="2400" b="1" u="sng" dirty="0">
                <a:latin typeface="Times New Roman" panose="02020603050405020304" pitchFamily="18" charset="0"/>
                <a:cs typeface="Times New Roman" panose="02020603050405020304" pitchFamily="18" charset="0"/>
              </a:rPr>
              <a:t>Xử trí: </a:t>
            </a:r>
          </a:p>
          <a:p>
            <a:pPr marL="0" indent="0">
              <a:buNone/>
            </a:pPr>
            <a:r>
              <a:rPr lang="en-GB" sz="2400" dirty="0" err="1">
                <a:latin typeface="Times New Roman" panose="02020603050405020304" pitchFamily="18" charset="0"/>
                <a:cs typeface="Times New Roman" panose="02020603050405020304" pitchFamily="18" charset="0"/>
              </a:rPr>
              <a:t>Ấn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tim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bóp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bóp</a:t>
            </a:r>
            <a:r>
              <a:rPr lang="en-GB" sz="2400" dirty="0">
                <a:latin typeface="Times New Roman" panose="02020603050405020304" pitchFamily="18" charset="0"/>
                <a:cs typeface="Times New Roman" panose="02020603050405020304" pitchFamily="18" charset="0"/>
              </a:rPr>
              <a:t> qua </a:t>
            </a:r>
            <a:r>
              <a:rPr lang="en-GB" sz="2400" dirty="0" err="1">
                <a:latin typeface="Times New Roman" panose="02020603050405020304" pitchFamily="18" charset="0"/>
                <a:cs typeface="Times New Roman" panose="02020603050405020304" pitchFamily="18" charset="0"/>
              </a:rPr>
              <a:t>nội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khí</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quản</a:t>
            </a:r>
            <a:endParaRPr lang="en-GB" sz="2400" dirty="0">
              <a:latin typeface="Times New Roman" panose="02020603050405020304" pitchFamily="18" charset="0"/>
              <a:cs typeface="Times New Roman" panose="02020603050405020304" pitchFamily="18" charset="0"/>
            </a:endParaRPr>
          </a:p>
          <a:p>
            <a:pPr marL="0" indent="0">
              <a:buNone/>
            </a:pPr>
            <a:endParaRPr lang="x-none" sz="24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11913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EBE3E-AB02-B3CB-3B02-C8F9D88887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D8C48C-16C2-6585-051B-A91997EAF6CD}"/>
              </a:ext>
            </a:extLst>
          </p:cNvPr>
          <p:cNvSpPr>
            <a:spLocks noGrp="1"/>
          </p:cNvSpPr>
          <p:nvPr>
            <p:ph type="title"/>
          </p:nvPr>
        </p:nvSpPr>
        <p:spPr/>
        <p:txBody>
          <a:bodyPr>
            <a:normAutofit/>
          </a:bodyPr>
          <a:lstStyle/>
          <a:p>
            <a:r>
              <a:rPr lang="en-GB" sz="4400" b="1" dirty="0">
                <a:latin typeface="Times New Roman" panose="02020603050405020304" pitchFamily="18" charset="0"/>
                <a:cs typeface="Times New Roman" panose="02020603050405020304" pitchFamily="18" charset="0"/>
              </a:rPr>
              <a:t>VII. DIỄN TIẾN</a:t>
            </a:r>
            <a:endParaRPr lang="en-US" dirty="0"/>
          </a:p>
        </p:txBody>
      </p:sp>
      <p:sp>
        <p:nvSpPr>
          <p:cNvPr id="3" name="Content Placeholder 2">
            <a:extLst>
              <a:ext uri="{FF2B5EF4-FFF2-40B4-BE49-F238E27FC236}">
                <a16:creationId xmlns:a16="http://schemas.microsoft.com/office/drawing/2014/main" id="{0F17AB2F-EC36-ADE2-38EC-5F1E6086DB7F}"/>
              </a:ext>
            </a:extLst>
          </p:cNvPr>
          <p:cNvSpPr>
            <a:spLocks noGrp="1"/>
          </p:cNvSpPr>
          <p:nvPr>
            <p:ph sz="half" idx="1"/>
          </p:nvPr>
        </p:nvSpPr>
        <p:spPr>
          <a:xfrm>
            <a:off x="457200" y="1078523"/>
            <a:ext cx="4038600" cy="4939357"/>
          </a:xfrm>
        </p:spPr>
        <p:txBody>
          <a:bodyPr>
            <a:noAutofit/>
          </a:bodyPr>
          <a:lstStyle/>
          <a:p>
            <a:pPr marL="0" indent="0">
              <a:buNone/>
            </a:pPr>
            <a:r>
              <a:rPr lang="x-none" sz="2400" b="1" u="sng" dirty="0">
                <a:latin typeface="Times New Roman" panose="02020603050405020304" pitchFamily="18" charset="0"/>
                <a:cs typeface="Times New Roman" panose="02020603050405020304" pitchFamily="18" charset="0"/>
              </a:rPr>
              <a:t>1</a:t>
            </a:r>
            <a:r>
              <a:rPr lang="en-GB" sz="2400" b="1" u="sng" dirty="0">
                <a:latin typeface="Times New Roman" panose="02020603050405020304" pitchFamily="18" charset="0"/>
                <a:cs typeface="Times New Roman" panose="02020603050405020304" pitchFamily="18" charset="0"/>
              </a:rPr>
              <a:t>2h50</a:t>
            </a:r>
          </a:p>
          <a:p>
            <a:r>
              <a:rPr lang="en-US" sz="2400" dirty="0">
                <a:latin typeface="Times New Roman" pitchFamily="18" charset="0"/>
                <a:cs typeface="Times New Roman" pitchFamily="18" charset="0"/>
              </a:rPr>
              <a:t>S</a:t>
            </a:r>
            <a:r>
              <a:rPr lang="x-none" sz="2400" dirty="0">
                <a:latin typeface="Times New Roman" pitchFamily="18" charset="0"/>
                <a:cs typeface="Times New Roman" pitchFamily="18" charset="0"/>
              </a:rPr>
              <a:t>ơ sinh tím xanh, </a:t>
            </a:r>
            <a:endParaRPr lang="en-GB" sz="2400" dirty="0">
              <a:latin typeface="Times New Roman" pitchFamily="18" charset="0"/>
              <a:cs typeface="Times New Roman" pitchFamily="18" charset="0"/>
            </a:endParaRPr>
          </a:p>
          <a:p>
            <a:r>
              <a:rPr lang="en-GB" sz="2400" dirty="0">
                <a:latin typeface="Times New Roman" pitchFamily="18" charset="0"/>
                <a:cs typeface="Times New Roman" pitchFamily="18" charset="0"/>
              </a:rPr>
              <a:t>Chi </a:t>
            </a:r>
            <a:r>
              <a:rPr lang="en-GB" sz="2400" dirty="0" err="1">
                <a:latin typeface="Times New Roman" pitchFamily="18" charset="0"/>
                <a:cs typeface="Times New Roman" pitchFamily="18" charset="0"/>
              </a:rPr>
              <a:t>lạnh</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không</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bắt</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được</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mạch</a:t>
            </a:r>
            <a:endParaRPr lang="en-GB" sz="2400" dirty="0">
              <a:latin typeface="Times New Roman" pitchFamily="18" charset="0"/>
              <a:cs typeface="Times New Roman" pitchFamily="18" charset="0"/>
            </a:endParaRPr>
          </a:p>
          <a:p>
            <a:r>
              <a:rPr lang="en-GB" sz="2400" dirty="0" err="1">
                <a:latin typeface="Times New Roman" pitchFamily="18" charset="0"/>
                <a:cs typeface="Times New Roman" pitchFamily="18" charset="0"/>
              </a:rPr>
              <a:t>Đồng</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tử</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dãn</a:t>
            </a:r>
            <a:r>
              <a:rPr lang="en-GB" sz="2400" dirty="0">
                <a:latin typeface="Times New Roman" pitchFamily="18" charset="0"/>
                <a:cs typeface="Times New Roman" pitchFamily="18" charset="0"/>
              </a:rPr>
              <a:t> 2 </a:t>
            </a:r>
            <a:r>
              <a:rPr lang="en-GB" sz="2400" dirty="0" err="1">
                <a:latin typeface="Times New Roman" pitchFamily="18" charset="0"/>
                <a:cs typeface="Times New Roman" pitchFamily="18" charset="0"/>
              </a:rPr>
              <a:t>bên</a:t>
            </a:r>
            <a:r>
              <a:rPr lang="en-GB" sz="2400" dirty="0">
                <a:latin typeface="Times New Roman" pitchFamily="18" charset="0"/>
                <a:cs typeface="Times New Roman" pitchFamily="18" charset="0"/>
              </a:rPr>
              <a:t> </a:t>
            </a:r>
          </a:p>
          <a:p>
            <a:r>
              <a:rPr lang="en-GB" sz="2400" dirty="0" err="1">
                <a:latin typeface="Times New Roman" pitchFamily="18" charset="0"/>
                <a:cs typeface="Times New Roman" pitchFamily="18" charset="0"/>
              </a:rPr>
              <a:t>Không</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nhịp</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tự</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thở</a:t>
            </a:r>
            <a:endParaRPr lang="en-GB" sz="2400" dirty="0">
              <a:latin typeface="Times New Roman" pitchFamily="18" charset="0"/>
              <a:cs typeface="Times New Roman" pitchFamily="18" charset="0"/>
            </a:endParaRPr>
          </a:p>
          <a:p>
            <a:r>
              <a:rPr lang="x-none" sz="2400" dirty="0">
                <a:latin typeface="Times New Roman" pitchFamily="18" charset="0"/>
                <a:cs typeface="Times New Roman" pitchFamily="18" charset="0"/>
              </a:rPr>
              <a:t>không phản xạ, trương lực cơ </a:t>
            </a:r>
            <a:r>
              <a:rPr lang="en-GB" sz="2400" dirty="0" err="1">
                <a:latin typeface="Times New Roman" pitchFamily="18" charset="0"/>
                <a:cs typeface="Times New Roman" pitchFamily="18" charset="0"/>
              </a:rPr>
              <a:t>mềm</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nhẻo</a:t>
            </a:r>
            <a:r>
              <a:rPr lang="x-none" sz="2400" dirty="0">
                <a:latin typeface="Times New Roman" pitchFamily="18" charset="0"/>
                <a:cs typeface="Times New Roman" pitchFamily="18" charset="0"/>
              </a:rPr>
              <a:t>.</a:t>
            </a:r>
          </a:p>
          <a:p>
            <a:pPr marL="0" indent="0">
              <a:buNone/>
            </a:pPr>
            <a:r>
              <a:rPr lang="x-none" sz="2400" b="1" dirty="0">
                <a:latin typeface="Times New Roman" pitchFamily="18" charset="0"/>
                <a:cs typeface="Times New Roman" pitchFamily="18" charset="0"/>
              </a:rPr>
              <a:t>CĐ:</a:t>
            </a:r>
            <a:r>
              <a:rPr lang="x-none"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Tử</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vong</a:t>
            </a:r>
            <a:endParaRPr lang="en-GB" sz="2400" dirty="0">
              <a:latin typeface="Times New Roman" pitchFamily="18" charset="0"/>
              <a:cs typeface="Times New Roman" pitchFamily="18" charset="0"/>
            </a:endParaRPr>
          </a:p>
          <a:p>
            <a:pPr marL="0" indent="0">
              <a:buNone/>
            </a:pPr>
            <a:r>
              <a:rPr lang="x-none" sz="2400" dirty="0">
                <a:latin typeface="Times New Roman" pitchFamily="18" charset="0"/>
                <a:cs typeface="Times New Roman" pitchFamily="18" charset="0"/>
              </a:rPr>
              <a:t>Hội chứng suy hô hấp nặng (theo silverman)</a:t>
            </a:r>
            <a:endParaRPr lang="en-GB" sz="2400" dirty="0">
              <a:latin typeface="Times New Roman" pitchFamily="18" charset="0"/>
              <a:cs typeface="Times New Roman" pitchFamily="18" charset="0"/>
            </a:endParaRPr>
          </a:p>
        </p:txBody>
      </p:sp>
      <p:sp>
        <p:nvSpPr>
          <p:cNvPr id="4" name="Content Placeholder 3">
            <a:extLst>
              <a:ext uri="{FF2B5EF4-FFF2-40B4-BE49-F238E27FC236}">
                <a16:creationId xmlns:a16="http://schemas.microsoft.com/office/drawing/2014/main" id="{15C533DA-858B-6648-CFF6-56D27CF5EF4D}"/>
              </a:ext>
            </a:extLst>
          </p:cNvPr>
          <p:cNvSpPr>
            <a:spLocks noGrp="1"/>
          </p:cNvSpPr>
          <p:nvPr>
            <p:ph sz="half" idx="2"/>
          </p:nvPr>
        </p:nvSpPr>
        <p:spPr>
          <a:xfrm>
            <a:off x="4393580" y="1491917"/>
            <a:ext cx="4038600" cy="4525963"/>
          </a:xfrm>
        </p:spPr>
        <p:txBody>
          <a:bodyPr>
            <a:normAutofit/>
          </a:bodyPr>
          <a:lstStyle/>
          <a:p>
            <a:pPr marL="0" indent="0">
              <a:buNone/>
            </a:pPr>
            <a:r>
              <a:rPr lang="en-US" sz="2400" b="1" u="sng" dirty="0">
                <a:latin typeface="Times New Roman" panose="02020603050405020304" pitchFamily="18" charset="0"/>
                <a:cs typeface="Times New Roman" panose="02020603050405020304" pitchFamily="18" charset="0"/>
              </a:rPr>
              <a:t>Xử trí: </a:t>
            </a:r>
          </a:p>
          <a:p>
            <a:pPr marL="0" indent="0">
              <a:buNone/>
            </a:pPr>
            <a:r>
              <a:rPr lang="en-GB" sz="2400" dirty="0" err="1">
                <a:latin typeface="Times New Roman" panose="02020603050405020304" pitchFamily="18" charset="0"/>
                <a:cs typeface="Times New Roman" panose="02020603050405020304" pitchFamily="18" charset="0"/>
              </a:rPr>
              <a:t>Giải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thích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tình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trạng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bệnh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với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thân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nhân</a:t>
            </a:r>
            <a:r>
              <a:rPr lang="en-GB" sz="2400" dirty="0">
                <a:latin typeface="Times New Roman" panose="02020603050405020304" pitchFamily="18" charset="0"/>
                <a:cs typeface="Times New Roman" panose="02020603050405020304" pitchFamily="18" charset="0"/>
              </a:rPr>
              <a:t> </a:t>
            </a:r>
          </a:p>
          <a:p>
            <a:pPr marL="0" indent="0">
              <a:buNone/>
            </a:pPr>
            <a:r>
              <a:rPr lang="en-GB" sz="2400" dirty="0" err="1">
                <a:latin typeface="Times New Roman" panose="02020603050405020304" pitchFamily="18" charset="0"/>
                <a:cs typeface="Times New Roman" panose="02020603050405020304" pitchFamily="18" charset="0"/>
              </a:rPr>
              <a:t>Ngưng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hồi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sức</a:t>
            </a:r>
            <a:r>
              <a:rPr lang="en-GB" sz="2400" dirty="0">
                <a:latin typeface="Times New Roman" panose="02020603050405020304" pitchFamily="18" charset="0"/>
                <a:cs typeface="Times New Roman" panose="02020603050405020304" pitchFamily="18" charset="0"/>
              </a:rPr>
              <a:t> </a:t>
            </a:r>
          </a:p>
          <a:p>
            <a:pPr marL="0" indent="0">
              <a:buNone/>
            </a:pPr>
            <a:endParaRPr lang="x-none" sz="24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110288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11199" y="-16970"/>
            <a:ext cx="9132801" cy="6874970"/>
          </a:xfrm>
          <a:prstGeom prst="rect">
            <a:avLst/>
          </a:prstGeom>
        </p:spPr>
      </p:pic>
      <p:sp>
        <p:nvSpPr>
          <p:cNvPr id="6" name="TextBox 5"/>
          <p:cNvSpPr txBox="1"/>
          <p:nvPr/>
        </p:nvSpPr>
        <p:spPr>
          <a:xfrm>
            <a:off x="1039091" y="5452533"/>
            <a:ext cx="7218218" cy="707886"/>
          </a:xfrm>
          <a:prstGeom prst="rect">
            <a:avLst/>
          </a:prstGeom>
          <a:noFill/>
        </p:spPr>
        <p:txBody>
          <a:bodyPr wrap="square" rtlCol="0">
            <a:spAutoFit/>
          </a:bodyPr>
          <a:lstStyle/>
          <a:p>
            <a:pPr algn="ctr"/>
            <a:r>
              <a:rPr lang="en-US" sz="4000" b="1" dirty="0">
                <a:solidFill>
                  <a:srgbClr val="0000FF"/>
                </a:solidFill>
                <a:latin typeface="Times New Roman" panose="02020603050405020304" pitchFamily="18" charset="0"/>
                <a:cs typeface="Times New Roman" panose="02020603050405020304" pitchFamily="18" charset="0"/>
              </a:rPr>
              <a:t>XIN CHÂN THÀNH CẢM ƠN</a:t>
            </a:r>
          </a:p>
        </p:txBody>
      </p:sp>
    </p:spTree>
    <p:extLst>
      <p:ext uri="{BB962C8B-B14F-4D97-AF65-F5344CB8AC3E}">
        <p14:creationId xmlns:p14="http://schemas.microsoft.com/office/powerpoint/2010/main" val="144155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4614"/>
          </a:xfrm>
        </p:spPr>
        <p:txBody>
          <a:bodyPr/>
          <a:lstStyle/>
          <a:p>
            <a:pPr algn="l"/>
            <a:r>
              <a:rPr lang="en-GB" b="1" dirty="0">
                <a:latin typeface="Times New Roman" panose="02020603050405020304" pitchFamily="18" charset="0"/>
                <a:cs typeface="Times New Roman" panose="02020603050405020304" pitchFamily="18" charset="0"/>
              </a:rPr>
              <a:t>Quá trình khám thai</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106905"/>
            <a:ext cx="8229600" cy="4525963"/>
          </a:xfrm>
        </p:spPr>
        <p:txBody>
          <a:bodyPr>
            <a:noAutofit/>
          </a:bodyPr>
          <a:lstStyle/>
          <a:p>
            <a:pPr marL="342900" lvl="1" indent="-342900">
              <a:buFontTx/>
              <a:buChar char="-"/>
            </a:pPr>
            <a:r>
              <a:rPr lang="en-US" sz="2400" dirty="0">
                <a:latin typeface="Times New Roman" pitchFamily="18" charset="0"/>
                <a:cs typeface="Times New Roman" panose="02020603050405020304" pitchFamily="18" charset="0"/>
              </a:rPr>
              <a:t>KC: quên</a:t>
            </a:r>
          </a:p>
          <a:p>
            <a:pPr>
              <a:buFontTx/>
              <a:buChar char="-"/>
            </a:pPr>
            <a:r>
              <a:rPr lang="en-US" sz="2400" dirty="0">
                <a:latin typeface="Times New Roman" pitchFamily="18" charset="0"/>
                <a:cs typeface="Times New Roman" panose="02020603050405020304" pitchFamily="18" charset="0"/>
              </a:rPr>
              <a:t>Khám thai ngoại viện:</a:t>
            </a:r>
          </a:p>
          <a:p>
            <a:pPr lvl="1">
              <a:buFontTx/>
              <a:buChar char="-"/>
            </a:pPr>
            <a:r>
              <a:rPr lang="en-US" sz="2400" dirty="0">
                <a:latin typeface="Times New Roman" pitchFamily="18" charset="0"/>
                <a:cs typeface="Times New Roman" panose="02020603050405020304" pitchFamily="18" charset="0"/>
              </a:rPr>
              <a:t>Dự sanh: 4/3/2025 (theo siêu âm 10 tuần 2 ngày)</a:t>
            </a:r>
          </a:p>
          <a:p>
            <a:pPr lvl="1">
              <a:buFont typeface="Symbol"/>
              <a:buChar char="Þ"/>
            </a:pPr>
            <a:r>
              <a:rPr lang="en-US" sz="2400" dirty="0">
                <a:latin typeface="Times New Roman" pitchFamily="18" charset="0"/>
                <a:cs typeface="Times New Roman" panose="02020603050405020304" pitchFamily="18" charset="0"/>
              </a:rPr>
              <a:t>Tuổi thai hiện tại: 38 tuần 3 ngày</a:t>
            </a:r>
          </a:p>
          <a:p>
            <a:pPr marL="0" indent="0">
              <a:buNone/>
            </a:pPr>
            <a:r>
              <a:rPr lang="en-US" sz="2400" dirty="0">
                <a:latin typeface="Times New Roman" pitchFamily="18" charset="0"/>
                <a:cs typeface="Times New Roman" panose="02020603050405020304" pitchFamily="18" charset="0"/>
              </a:rPr>
              <a:t>	- Xét nghiệm máu mẹ 3 tháng đầu chưa bất thường</a:t>
            </a:r>
          </a:p>
          <a:p>
            <a:pPr marL="0" indent="0">
              <a:buNone/>
            </a:pPr>
            <a:r>
              <a:rPr lang="en-US" sz="2400" dirty="0">
                <a:latin typeface="Times New Roman" pitchFamily="18" charset="0"/>
                <a:cs typeface="Times New Roman" panose="02020603050405020304" pitchFamily="18" charset="0"/>
              </a:rPr>
              <a:t>	- Double test nguy cơ thấp</a:t>
            </a:r>
          </a:p>
          <a:p>
            <a:pPr marL="0" indent="0">
              <a:buNone/>
            </a:pPr>
            <a:r>
              <a:rPr lang="en-US" sz="2400" dirty="0">
                <a:latin typeface="Times New Roman" pitchFamily="18" charset="0"/>
                <a:cs typeface="Times New Roman" panose="02020603050405020304" pitchFamily="18" charset="0"/>
              </a:rPr>
              <a:t>	- Siêu âm khảo sát hình thái học 3 tháng giữa chưa ghi nhận bất thường</a:t>
            </a:r>
          </a:p>
          <a:p>
            <a:pPr marL="0" indent="0">
              <a:buNone/>
            </a:pPr>
            <a:r>
              <a:rPr lang="en-US" sz="2400" dirty="0">
                <a:latin typeface="Times New Roman" pitchFamily="18" charset="0"/>
                <a:cs typeface="Times New Roman" panose="02020603050405020304" pitchFamily="18" charset="0"/>
              </a:rPr>
              <a:t>	- Không xét nghiệm dung nạp đường huyết</a:t>
            </a:r>
          </a:p>
          <a:p>
            <a:pPr marL="0" indent="0">
              <a:buNone/>
            </a:pPr>
            <a:r>
              <a:rPr lang="en-US" sz="2400" dirty="0">
                <a:latin typeface="Times New Roman" pitchFamily="18" charset="0"/>
                <a:cs typeface="Times New Roman" panose="02020603050405020304" pitchFamily="18" charset="0"/>
              </a:rPr>
              <a:t>	- VAT 2 mũi</a:t>
            </a:r>
          </a:p>
          <a:p>
            <a:pPr marL="0" indent="0">
              <a:buNone/>
            </a:pPr>
            <a:r>
              <a:rPr lang="en-US" sz="2400" dirty="0">
                <a:latin typeface="Times New Roman" pitchFamily="18" charset="0"/>
                <a:cs typeface="Times New Roman" panose="02020603050405020304" pitchFamily="18" charset="0"/>
              </a:rPr>
              <a:t>	- Siêu âm ghi nhận đa ối lúc thai 29 tuần</a:t>
            </a:r>
          </a:p>
          <a:p>
            <a:pPr marL="457200" lvl="1" indent="0">
              <a:buNone/>
            </a:pPr>
            <a:endParaRPr lang="en-US" sz="2400" dirty="0">
              <a:latin typeface="Times New Roman" pitchFamily="18" charset="0"/>
              <a:cs typeface="Times New Roman" panose="02020603050405020304" pitchFamily="18" charset="0"/>
            </a:endParaRPr>
          </a:p>
          <a:p>
            <a:pPr lvl="1">
              <a:buFontTx/>
              <a:buChar char="-"/>
            </a:pPr>
            <a:endParaRPr lang="en-US" sz="2400" dirty="0">
              <a:latin typeface="Times New Roman"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latin typeface="Times New Roman" panose="02020603050405020304" pitchFamily="18" charset="0"/>
                <a:cs typeface="Times New Roman" panose="02020603050405020304" pitchFamily="18" charset="0"/>
              </a:rPr>
              <a:t>III. TIỀN CĂN: </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buFontTx/>
              <a:buChar char="-"/>
            </a:pPr>
            <a:r>
              <a:rPr lang="en-GB" dirty="0">
                <a:latin typeface="Times New Roman" panose="02020603050405020304" pitchFamily="18" charset="0"/>
                <a:cs typeface="Times New Roman" panose="02020603050405020304" pitchFamily="18" charset="0"/>
              </a:rPr>
              <a:t>Para: 0020 (sẩy thai #5-6 tuần)</a:t>
            </a:r>
          </a:p>
          <a:p>
            <a:pPr>
              <a:buFontTx/>
              <a:buChar char="-"/>
            </a:pPr>
            <a:r>
              <a:rPr lang="en-GB" dirty="0">
                <a:latin typeface="Times New Roman" panose="02020603050405020304" pitchFamily="18" charset="0"/>
                <a:cs typeface="Times New Roman" panose="02020603050405020304" pitchFamily="18" charset="0"/>
              </a:rPr>
              <a:t>Chưa ghi nhận tiền căn bệnh lý nội, ngoại khoa</a:t>
            </a:r>
          </a:p>
          <a:p>
            <a:pPr>
              <a:buFontTx/>
              <a:buChar char="-"/>
            </a:pPr>
            <a:r>
              <a:rPr lang="en-GB" dirty="0">
                <a:latin typeface="Times New Roman" panose="02020603050405020304" pitchFamily="18" charset="0"/>
                <a:cs typeface="Times New Roman" panose="02020603050405020304" pitchFamily="18" charset="0"/>
              </a:rPr>
              <a:t>Chưa ghi nhận tiền căn dị ứng thuốc, thức ăn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304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915" y="-96252"/>
            <a:ext cx="8229600" cy="904456"/>
          </a:xfrm>
        </p:spPr>
        <p:txBody>
          <a:bodyPr>
            <a:normAutofit/>
          </a:bodyPr>
          <a:lstStyle/>
          <a:p>
            <a:pPr algn="l"/>
            <a:r>
              <a:rPr lang="en-GB" sz="2700" b="1" dirty="0">
                <a:latin typeface="Times New Roman" panose="02020603050405020304" pitchFamily="18" charset="0"/>
                <a:cs typeface="Times New Roman" panose="02020603050405020304" pitchFamily="18" charset="0"/>
              </a:rPr>
              <a:t>IV. TÌNH TRẠNG LÚC NHẬP VIỆN: </a:t>
            </a:r>
            <a:br>
              <a:rPr lang="en-GB" sz="3200" b="1" dirty="0">
                <a:latin typeface="Times New Roman" panose="02020603050405020304" pitchFamily="18" charset="0"/>
                <a:cs typeface="Times New Roman" panose="02020603050405020304" pitchFamily="18" charset="0"/>
              </a:rPr>
            </a:br>
            <a:r>
              <a:rPr lang="en-GB" sz="1800" b="1" dirty="0">
                <a:latin typeface="Times New Roman" panose="02020603050405020304" pitchFamily="18" charset="0"/>
                <a:cs typeface="Times New Roman" panose="02020603050405020304" pitchFamily="18" charset="0"/>
              </a:rPr>
              <a:t>(</a:t>
            </a:r>
            <a:r>
              <a:rPr lang="en-GB" sz="1800" dirty="0">
                <a:latin typeface="Times New Roman" panose="02020603050405020304" pitchFamily="18" charset="0"/>
                <a:cs typeface="Times New Roman" panose="02020603050405020304" pitchFamily="18" charset="0"/>
              </a:rPr>
              <a:t>17 giờ, ngày 21/02/2025</a:t>
            </a:r>
            <a:r>
              <a:rPr lang="en-GB" sz="1800" b="1" dirty="0">
                <a:latin typeface="Times New Roman" panose="02020603050405020304" pitchFamily="18" charset="0"/>
                <a:cs typeface="Times New Roman" panose="02020603050405020304" pitchFamily="18" charset="0"/>
              </a:rPr>
              <a:t>)</a:t>
            </a:r>
            <a:endParaRPr lang="en-US" sz="18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48915" y="686906"/>
            <a:ext cx="8229600" cy="3937518"/>
          </a:xfrm>
        </p:spPr>
        <p:txBody>
          <a:bodyPr>
            <a:noAutofit/>
          </a:bodyPr>
          <a:lstStyle/>
          <a:p>
            <a:pPr>
              <a:buFont typeface="Arial" pitchFamily="34" charset="0"/>
              <a:buChar char="•"/>
            </a:pPr>
            <a:r>
              <a:rPr lang="en-US" sz="2200" dirty="0">
                <a:latin typeface="Times New Roman" pitchFamily="18" charset="0"/>
                <a:cs typeface="Times New Roman" pitchFamily="18" charset="0"/>
              </a:rPr>
              <a:t>Bệnh tỉnh, tiếp xúc tốt</a:t>
            </a:r>
          </a:p>
          <a:p>
            <a:pPr>
              <a:buFont typeface="Arial" pitchFamily="34" charset="0"/>
              <a:buChar char="•"/>
            </a:pPr>
            <a:r>
              <a:rPr lang="en-US" sz="2200" dirty="0">
                <a:latin typeface="Times New Roman" pitchFamily="18" charset="0"/>
                <a:cs typeface="Times New Roman" pitchFamily="18" charset="0"/>
              </a:rPr>
              <a:t>Niêm hồng</a:t>
            </a:r>
          </a:p>
          <a:p>
            <a:pPr>
              <a:buFont typeface="Arial" pitchFamily="34" charset="0"/>
              <a:buChar char="•"/>
            </a:pPr>
            <a:r>
              <a:rPr lang="en-US" sz="2200" dirty="0">
                <a:latin typeface="Times New Roman" pitchFamily="18" charset="0"/>
                <a:cs typeface="Times New Roman" pitchFamily="18" charset="0"/>
              </a:rPr>
              <a:t>Sinh hiệu ổn</a:t>
            </a:r>
          </a:p>
          <a:p>
            <a:pPr>
              <a:buFont typeface="Arial" pitchFamily="34" charset="0"/>
              <a:buChar char="•"/>
            </a:pPr>
            <a:r>
              <a:rPr lang="en-US" sz="2200" dirty="0">
                <a:latin typeface="Times New Roman" pitchFamily="18" charset="0"/>
                <a:cs typeface="Times New Roman" pitchFamily="18" charset="0"/>
              </a:rPr>
              <a:t>Bụng mềm, vùng cạnh rốn lệch trái có khối kt 4x4cm, mật độ chắc, giới hạn rõ, di động, ấn không đau</a:t>
            </a:r>
          </a:p>
          <a:p>
            <a:pPr>
              <a:buFont typeface="Arial" pitchFamily="34" charset="0"/>
              <a:buChar char="•"/>
            </a:pPr>
            <a:r>
              <a:rPr lang="en-US" sz="2200" dirty="0">
                <a:latin typeface="Times New Roman" pitchFamily="18" charset="0"/>
                <a:cs typeface="Times New Roman" pitchFamily="18" charset="0"/>
              </a:rPr>
              <a:t>BCTC 38cm, VB: 113cm</a:t>
            </a:r>
          </a:p>
          <a:p>
            <a:pPr>
              <a:buFont typeface="Arial" pitchFamily="34" charset="0"/>
              <a:buChar char="•"/>
            </a:pPr>
            <a:r>
              <a:rPr lang="en-US" sz="2200" dirty="0">
                <a:latin typeface="Times New Roman" pitchFamily="18" charset="0"/>
                <a:cs typeface="Times New Roman" pitchFamily="18" charset="0"/>
              </a:rPr>
              <a:t>Gò 1-2 cơn/20p</a:t>
            </a:r>
          </a:p>
          <a:p>
            <a:pPr>
              <a:buFont typeface="Arial" pitchFamily="34" charset="0"/>
              <a:buChar char="•"/>
            </a:pPr>
            <a:r>
              <a:rPr lang="en-US" sz="2200" dirty="0">
                <a:latin typeface="Times New Roman" pitchFamily="18" charset="0"/>
                <a:cs typeface="Times New Roman" pitchFamily="18" charset="0"/>
              </a:rPr>
              <a:t>Tim thai: 150 l/p</a:t>
            </a:r>
          </a:p>
          <a:p>
            <a:pPr>
              <a:buFont typeface="Arial" pitchFamily="34" charset="0"/>
              <a:buChar char="•"/>
            </a:pPr>
            <a:r>
              <a:rPr lang="en-US" sz="2200" dirty="0">
                <a:latin typeface="Times New Roman" pitchFamily="18" charset="0"/>
                <a:cs typeface="Times New Roman" pitchFamily="18" charset="0"/>
              </a:rPr>
              <a:t>Âm đạo không dịch, không huyết</a:t>
            </a:r>
          </a:p>
          <a:p>
            <a:pPr>
              <a:buFont typeface="Arial" pitchFamily="34" charset="0"/>
              <a:buChar char="•"/>
            </a:pPr>
            <a:r>
              <a:rPr lang="en-US" sz="2200" dirty="0">
                <a:latin typeface="Times New Roman" pitchFamily="18" charset="0"/>
                <a:cs typeface="Times New Roman" pitchFamily="18" charset="0"/>
              </a:rPr>
              <a:t>Cổ tử cung 1-2cm, dày, mềm</a:t>
            </a:r>
          </a:p>
          <a:p>
            <a:pPr>
              <a:buFont typeface="Arial" pitchFamily="34" charset="0"/>
              <a:buChar char="•"/>
            </a:pPr>
            <a:r>
              <a:rPr lang="en-US" sz="2200" dirty="0">
                <a:latin typeface="Times New Roman" pitchFamily="18" charset="0"/>
                <a:cs typeface="Times New Roman" pitchFamily="18" charset="0"/>
              </a:rPr>
              <a:t>Ngôi đầu cao</a:t>
            </a:r>
          </a:p>
          <a:p>
            <a:pPr>
              <a:buFont typeface="Arial" pitchFamily="34" charset="0"/>
              <a:buChar char="•"/>
            </a:pPr>
            <a:r>
              <a:rPr lang="en-US" sz="2200" dirty="0">
                <a:latin typeface="Times New Roman" pitchFamily="18" charset="0"/>
                <a:cs typeface="Times New Roman" pitchFamily="18" charset="0"/>
              </a:rPr>
              <a:t>Ối phồng</a:t>
            </a:r>
          </a:p>
          <a:p>
            <a:pPr>
              <a:buFont typeface="Arial" pitchFamily="34" charset="0"/>
              <a:buChar char="•"/>
            </a:pPr>
            <a:r>
              <a:rPr lang="en-US" sz="2200" dirty="0">
                <a:latin typeface="Times New Roman" pitchFamily="18" charset="0"/>
                <a:cs typeface="Times New Roman" pitchFamily="18" charset="0"/>
              </a:rPr>
              <a:t>Khung chậu: bình thường trên lâm sàng</a:t>
            </a:r>
          </a:p>
          <a:p>
            <a:pPr>
              <a:buFont typeface="Arial" pitchFamily="34" charset="0"/>
              <a:buChar char="•"/>
            </a:pPr>
            <a:r>
              <a:rPr lang="en-US" sz="2200" dirty="0">
                <a:latin typeface="Times New Roman" pitchFamily="18" charset="0"/>
                <a:cs typeface="Times New Roman" pitchFamily="18" charset="0"/>
              </a:rPr>
              <a:t>Siêu âm thai: ULCN #3100g, AFI 33cm</a:t>
            </a:r>
          </a:p>
          <a:p>
            <a:pPr>
              <a:buFont typeface="Arial" pitchFamily="34" charset="0"/>
              <a:buChar char="•"/>
            </a:pPr>
            <a:r>
              <a:rPr lang="en-US" sz="2200" dirty="0">
                <a:latin typeface="Times New Roman" pitchFamily="18" charset="0"/>
                <a:cs typeface="Times New Roman" pitchFamily="18" charset="0"/>
              </a:rPr>
              <a:t>GBS không làm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latin typeface="Times New Roman" panose="02020603050405020304" pitchFamily="18" charset="0"/>
                <a:cs typeface="Times New Roman" panose="02020603050405020304" pitchFamily="18" charset="0"/>
              </a:rPr>
              <a:t>V. CHẨN ĐOÁN: </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US" dirty="0">
                <a:latin typeface="Times New Roman" pitchFamily="18" charset="0"/>
                <a:cs typeface="Times New Roman" pitchFamily="18" charset="0"/>
              </a:rPr>
              <a:t>Con so, thai 38 tuần 3 ngày, ngôi đầu, chuyển dạ tiềm thời/ Đa ối/ Theo dõi nhân xơ tử cung </a:t>
            </a: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225" y="50703"/>
            <a:ext cx="8229600" cy="1143000"/>
          </a:xfrm>
        </p:spPr>
        <p:txBody>
          <a:bodyPr>
            <a:normAutofit/>
          </a:bodyPr>
          <a:lstStyle/>
          <a:p>
            <a:pPr algn="l"/>
            <a:r>
              <a:rPr lang="en-US" sz="3600" b="1" dirty="0">
                <a:latin typeface="Times New Roman" panose="02020603050405020304" pitchFamily="18" charset="0"/>
                <a:cs typeface="Times New Roman" panose="02020603050405020304" pitchFamily="18" charset="0"/>
              </a:rPr>
              <a:t>XỬ TRÍ</a:t>
            </a:r>
          </a:p>
        </p:txBody>
      </p:sp>
      <p:sp>
        <p:nvSpPr>
          <p:cNvPr id="3" name="Content Placeholder 2"/>
          <p:cNvSpPr>
            <a:spLocks noGrp="1"/>
          </p:cNvSpPr>
          <p:nvPr>
            <p:ph sz="half" idx="1"/>
          </p:nvPr>
        </p:nvSpPr>
        <p:spPr>
          <a:xfrm>
            <a:off x="-1499487" y="1041957"/>
            <a:ext cx="6434889" cy="5031289"/>
          </a:xfrm>
        </p:spPr>
        <p:txBody>
          <a:bodyPr>
            <a:noAutofit/>
          </a:bodyPr>
          <a:lstStyle/>
          <a:p>
            <a:pPr marL="1828800" lvl="4" indent="0">
              <a:buNone/>
            </a:pPr>
            <a:r>
              <a:rPr lang="en-US" sz="2000" b="1" dirty="0">
                <a:latin typeface="Times New Roman" panose="02020603050405020304" pitchFamily="18" charset="0"/>
                <a:cs typeface="Times New Roman" panose="02020603050405020304" pitchFamily="18" charset="0"/>
              </a:rPr>
              <a:t>TƯ VẤN:</a:t>
            </a:r>
          </a:p>
          <a:p>
            <a:pPr lvl="4">
              <a:buFontTx/>
              <a:buChar char="-"/>
            </a:pPr>
            <a:r>
              <a:rPr lang="en-US" sz="2000" dirty="0">
                <a:latin typeface="Times New Roman" panose="02020603050405020304" pitchFamily="18" charset="0"/>
                <a:cs typeface="Times New Roman" panose="02020603050405020304" pitchFamily="18" charset="0"/>
              </a:rPr>
              <a:t>Tư vấn giải thích tình trạng bệnh, BN và người nhà đồng ý theo dõi sanh thường</a:t>
            </a:r>
          </a:p>
          <a:p>
            <a:pPr lvl="4">
              <a:buFontTx/>
              <a:buChar char="-"/>
            </a:pPr>
            <a:r>
              <a:rPr lang="en-US" sz="2000" dirty="0">
                <a:latin typeface="Times New Roman" panose="02020603050405020304" pitchFamily="18" charset="0"/>
                <a:cs typeface="Times New Roman" panose="02020603050405020304" pitchFamily="18" charset="0"/>
              </a:rPr>
              <a:t>Đa ối sớm: Thai: nguy cơ cao dị tật bẩm sinh, suy thai, mất tim thai đột ngột. Nguy cơ mẹ: đái tháo đường tiềm ẩn, băng huyết sau sinh, vỡ tử cung, mổ lấy thai nếu chuyển dạ không thuận lợi</a:t>
            </a:r>
          </a:p>
          <a:p>
            <a:pPr lvl="4">
              <a:buFontTx/>
              <a:buChar char="-"/>
            </a:pPr>
            <a:endParaRPr lang="en-US" sz="2000" b="1" dirty="0">
              <a:latin typeface="Times New Roman" panose="02020603050405020304" pitchFamily="18" charset="0"/>
              <a:cs typeface="Times New Roman" panose="02020603050405020304" pitchFamily="18" charset="0"/>
            </a:endParaRPr>
          </a:p>
          <a:p>
            <a:pPr marL="1828800" lvl="4" indent="0">
              <a:buNone/>
            </a:pPr>
            <a:r>
              <a:rPr lang="en-US" sz="2000" b="1" dirty="0">
                <a:latin typeface="Times New Roman" panose="02020603050405020304" pitchFamily="18" charset="0"/>
                <a:cs typeface="Times New Roman" panose="02020603050405020304" pitchFamily="18" charset="0"/>
              </a:rPr>
              <a:t>THUỐC:</a:t>
            </a:r>
          </a:p>
          <a:p>
            <a:pPr marL="1828800" lvl="4" indent="0">
              <a:buNone/>
            </a:pPr>
            <a:r>
              <a:rPr lang="en-US" sz="2000" dirty="0">
                <a:latin typeface="Times New Roman" panose="02020603050405020304" pitchFamily="18" charset="0"/>
                <a:cs typeface="Times New Roman" panose="02020603050405020304" pitchFamily="18" charset="0"/>
              </a:rPr>
              <a:t>- Ampicillin 1g</a:t>
            </a:r>
          </a:p>
          <a:p>
            <a:pPr marL="1828800" lvl="4" indent="0">
              <a:buNone/>
            </a:pPr>
            <a:r>
              <a:rPr lang="en-US" sz="2000" dirty="0">
                <a:latin typeface="Times New Roman" panose="02020603050405020304" pitchFamily="18" charset="0"/>
                <a:cs typeface="Times New Roman" panose="02020603050405020304" pitchFamily="18" charset="0"/>
              </a:rPr>
              <a:t>2 lọ (TMC) 18g05</a:t>
            </a:r>
          </a:p>
          <a:p>
            <a:pPr marL="1828800" lvl="4" indent="0">
              <a:buNone/>
            </a:pPr>
            <a:r>
              <a:rPr lang="en-US" sz="2000" dirty="0">
                <a:latin typeface="Times New Roman" panose="02020603050405020304" pitchFamily="18" charset="0"/>
                <a:cs typeface="Times New Roman" panose="02020603050405020304" pitchFamily="18" charset="0"/>
              </a:rPr>
              <a:t>1 lọ x 2 (TMC) 22g05 – 2g05(22/2)</a:t>
            </a:r>
          </a:p>
          <a:p>
            <a:pPr lvl="4">
              <a:buFontTx/>
              <a:buChar char="-"/>
            </a:pPr>
            <a:r>
              <a:rPr lang="en-US" sz="2000" dirty="0">
                <a:latin typeface="Times New Roman" panose="02020603050405020304" pitchFamily="18" charset="0"/>
                <a:cs typeface="Times New Roman" panose="02020603050405020304" pitchFamily="18" charset="0"/>
              </a:rPr>
              <a:t>Azithromycin 500mg</a:t>
            </a:r>
          </a:p>
          <a:p>
            <a:pPr marL="1828800" lvl="4" indent="0">
              <a:buNone/>
            </a:pPr>
            <a:r>
              <a:rPr lang="en-US" sz="2000" dirty="0">
                <a:latin typeface="Times New Roman" panose="02020603050405020304" pitchFamily="18" charset="0"/>
                <a:cs typeface="Times New Roman" panose="02020603050405020304" pitchFamily="18" charset="0"/>
              </a:rPr>
              <a:t> 2 viên (uống) 18g05</a:t>
            </a:r>
          </a:p>
        </p:txBody>
      </p:sp>
      <p:sp>
        <p:nvSpPr>
          <p:cNvPr id="4" name="Content Placeholder 3">
            <a:extLst>
              <a:ext uri="{FF2B5EF4-FFF2-40B4-BE49-F238E27FC236}">
                <a16:creationId xmlns:a16="http://schemas.microsoft.com/office/drawing/2014/main" id="{4F830253-28CC-014E-E6D6-8F978C39608B}"/>
              </a:ext>
            </a:extLst>
          </p:cNvPr>
          <p:cNvSpPr>
            <a:spLocks noGrp="1"/>
          </p:cNvSpPr>
          <p:nvPr>
            <p:ph sz="half" idx="2"/>
          </p:nvPr>
        </p:nvSpPr>
        <p:spPr>
          <a:xfrm>
            <a:off x="5205989" y="1020839"/>
            <a:ext cx="4038600" cy="4525963"/>
          </a:xfrm>
        </p:spPr>
        <p:txBody>
          <a:bodyPr>
            <a:normAutofit/>
          </a:bodyPr>
          <a:lstStyle/>
          <a:p>
            <a:pPr marL="0" indent="0">
              <a:buNone/>
            </a:pPr>
            <a:r>
              <a:rPr lang="en-GB" sz="2000" b="1" dirty="0">
                <a:latin typeface="Times New Roman" panose="02020603050405020304" pitchFamily="18" charset="0"/>
                <a:cs typeface="Times New Roman" panose="02020603050405020304" pitchFamily="18" charset="0"/>
              </a:rPr>
              <a:t>CLS:</a:t>
            </a:r>
          </a:p>
          <a:p>
            <a:pPr>
              <a:buFontTx/>
              <a:buChar char="-"/>
            </a:pPr>
            <a:r>
              <a:rPr lang="en-GB" sz="2000" dirty="0">
                <a:latin typeface="Times New Roman" panose="02020603050405020304" pitchFamily="18" charset="0"/>
                <a:cs typeface="Times New Roman" panose="02020603050405020304" pitchFamily="18" charset="0"/>
              </a:rPr>
              <a:t>TPTTBM, ABO, Rh</a:t>
            </a:r>
          </a:p>
          <a:p>
            <a:pPr>
              <a:buFontTx/>
              <a:buChar char="-"/>
            </a:pPr>
            <a:r>
              <a:rPr lang="en-GB" sz="2000" dirty="0">
                <a:latin typeface="Times New Roman" panose="02020603050405020304" pitchFamily="18" charset="0"/>
                <a:cs typeface="Times New Roman" panose="02020603050405020304" pitchFamily="18" charset="0"/>
              </a:rPr>
              <a:t>AST, ALT, Creatinine</a:t>
            </a:r>
          </a:p>
          <a:p>
            <a:pPr>
              <a:buFontTx/>
              <a:buChar char="-"/>
            </a:pPr>
            <a:r>
              <a:rPr lang="en-GB" sz="2000" dirty="0">
                <a:latin typeface="Times New Roman" panose="02020603050405020304" pitchFamily="18" charset="0"/>
                <a:cs typeface="Times New Roman" panose="02020603050405020304" pitchFamily="18" charset="0"/>
              </a:rPr>
              <a:t>TQ, TCK, Fibrinogen</a:t>
            </a:r>
          </a:p>
          <a:p>
            <a:pPr>
              <a:buFontTx/>
              <a:buChar char="-"/>
            </a:pPr>
            <a:r>
              <a:rPr lang="en-GB" sz="2000" dirty="0">
                <a:latin typeface="Times New Roman" panose="02020603050405020304" pitchFamily="18" charset="0"/>
                <a:cs typeface="Times New Roman" panose="02020603050405020304" pitchFamily="18" charset="0"/>
              </a:rPr>
              <a:t>Glucose máu</a:t>
            </a:r>
          </a:p>
          <a:p>
            <a:pPr>
              <a:buFontTx/>
              <a:buChar char="-"/>
            </a:pPr>
            <a:r>
              <a:rPr lang="en-GB" sz="2000" dirty="0">
                <a:latin typeface="Times New Roman" panose="02020603050405020304" pitchFamily="18" charset="0"/>
                <a:cs typeface="Times New Roman" panose="02020603050405020304" pitchFamily="18" charset="0"/>
              </a:rPr>
              <a:t>HIV, HBsAg</a:t>
            </a:r>
          </a:p>
          <a:p>
            <a:pPr>
              <a:buFontTx/>
              <a:buChar char="-"/>
            </a:pPr>
            <a:r>
              <a:rPr lang="en-GB" sz="2000" dirty="0">
                <a:latin typeface="Times New Roman" panose="02020603050405020304" pitchFamily="18" charset="0"/>
                <a:cs typeface="Times New Roman" panose="02020603050405020304" pitchFamily="18" charset="0"/>
              </a:rPr>
              <a:t>Điện tim thường</a:t>
            </a:r>
          </a:p>
          <a:p>
            <a:pPr>
              <a:buFontTx/>
              <a:buChar char="-"/>
            </a:pPr>
            <a:r>
              <a:rPr lang="en-GB" sz="2000" dirty="0">
                <a:latin typeface="Times New Roman" panose="02020603050405020304" pitchFamily="18" charset="0"/>
                <a:cs typeface="Times New Roman" panose="02020603050405020304" pitchFamily="18" charset="0"/>
              </a:rPr>
              <a:t>Mắc monitor theo dõi tim thai, cơn gò tử cung </a:t>
            </a:r>
          </a:p>
          <a:p>
            <a:pPr>
              <a:buFontTx/>
              <a:buChar char="-"/>
            </a:pPr>
            <a:r>
              <a:rPr lang="en-GB" sz="2000" dirty="0">
                <a:latin typeface="Times New Roman" panose="02020603050405020304" pitchFamily="18" charset="0"/>
                <a:cs typeface="Times New Roman" panose="02020603050405020304" pitchFamily="18" charset="0"/>
              </a:rPr>
              <a:t>Theo dõi tiếp chuyển dạ</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latin typeface="Times New Roman" panose="02020603050405020304" pitchFamily="18" charset="0"/>
                <a:cs typeface="Times New Roman" panose="02020603050405020304" pitchFamily="18" charset="0"/>
              </a:rPr>
              <a:t>KẾT QUẢ CẬN LÂM SÀNG</a:t>
            </a:r>
            <a:endParaRPr lang="en-US"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3207" y="1309353"/>
            <a:ext cx="5621655" cy="5019257"/>
          </a:xfrm>
        </p:spPr>
      </p:pic>
    </p:spTree>
    <p:extLst>
      <p:ext uri="{BB962C8B-B14F-4D97-AF65-F5344CB8AC3E}">
        <p14:creationId xmlns:p14="http://schemas.microsoft.com/office/powerpoint/2010/main" val="725718439"/>
      </p:ext>
    </p:extLst>
  </p:cSld>
  <p:clrMapOvr>
    <a:masterClrMapping/>
  </p:clrMapOvr>
</p:sld>
</file>

<file path=ppt/theme/theme1.xml><?xml version="1.0" encoding="utf-8"?>
<a:theme xmlns:a="http://schemas.openxmlformats.org/drawingml/2006/main" name="TMMC_presentation template_V_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815</TotalTime>
  <Words>2556</Words>
  <Application>Microsoft Office PowerPoint</Application>
  <PresentationFormat>On-screen Show (4:3)</PresentationFormat>
  <Paragraphs>278</Paragraphs>
  <Slides>36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Myriad Pro</vt:lpstr>
      <vt:lpstr>Symbol</vt:lpstr>
      <vt:lpstr>Times New Roman</vt:lpstr>
      <vt:lpstr>TMMC_presentation template_V_FINAL</vt:lpstr>
      <vt:lpstr>BỆNH ÁN SẢN KHOA</vt:lpstr>
      <vt:lpstr>I. HÀNH CHÁNH: </vt:lpstr>
      <vt:lpstr>II. BỆNH SỬ:</vt:lpstr>
      <vt:lpstr>Quá trình khám thai</vt:lpstr>
      <vt:lpstr>III. TIỀN CĂN: </vt:lpstr>
      <vt:lpstr>IV. TÌNH TRẠNG LÚC NHẬP VIỆN:  (17 giờ, ngày 21/02/2025)</vt:lpstr>
      <vt:lpstr>V. CHẨN ĐOÁN: </vt:lpstr>
      <vt:lpstr>XỬ TRÍ</vt:lpstr>
      <vt:lpstr>KẾT QUẢ CẬN LÂM SÀNG</vt:lpstr>
      <vt:lpstr>KẾT QUẢ CẬN LÂM SÀNG</vt:lpstr>
      <vt:lpstr>KẾT QUẢ CẬN LÂM SÀNG</vt:lpstr>
      <vt:lpstr>KẾT QUẢ CẬN LÂM SÀNG</vt:lpstr>
      <vt:lpstr>KẾT QUẢ CẬN LÂM SÀNG</vt:lpstr>
      <vt:lpstr>VII. DIỄN TIẾN (22 giờ, 21/2/2025)</vt:lpstr>
      <vt:lpstr>CTG 6h00: CTG nhóm I</vt:lpstr>
      <vt:lpstr>VII. DIỄN TIẾN: 7h00 22/02/2025</vt:lpstr>
      <vt:lpstr>PowerPoint Presentation</vt:lpstr>
      <vt:lpstr>VII. DIỄN TIẾN</vt:lpstr>
      <vt:lpstr>VII. DIỄN TIẾN</vt:lpstr>
      <vt:lpstr>VII. DIỄN TIẾN</vt:lpstr>
      <vt:lpstr>PowerPoint Presentation</vt:lpstr>
      <vt:lpstr>PowerPoint Presentation</vt:lpstr>
      <vt:lpstr>VII. DIỄN TIẾN</vt:lpstr>
      <vt:lpstr>VII. DIỄN TIẾN</vt:lpstr>
      <vt:lpstr>VII. DIỄN TIẾN</vt:lpstr>
      <vt:lpstr>VII. DIỄN TIẾN</vt:lpstr>
      <vt:lpstr>VII. DIỄN TIẾN</vt:lpstr>
      <vt:lpstr>VII. DIỄN TIẾN</vt:lpstr>
      <vt:lpstr>VII. DIỄN TIẾN</vt:lpstr>
      <vt:lpstr>VII. DIỄN TIẾN</vt:lpstr>
      <vt:lpstr>VII. DIỄN TIẾN</vt:lpstr>
      <vt:lpstr>VII. DIỄN TIẾN</vt:lpstr>
      <vt:lpstr>VII. DIỄN TIẾN</vt:lpstr>
      <vt:lpstr>VII. DIỄN TIẾN</vt:lpstr>
      <vt:lpstr>VII. DIỄN TIẾN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Pham Thi Bao Quyen</cp:lastModifiedBy>
  <cp:revision>3531</cp:revision>
  <dcterms:created xsi:type="dcterms:W3CDTF">2014-08-19T04:26:00Z</dcterms:created>
  <dcterms:modified xsi:type="dcterms:W3CDTF">2025-02-25T02:11:28Z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8730868C9B474568986734D230A95F7F_12</vt:lpwstr>
  </property>
  <property fmtid="{D5CDD505-2E9C-101B-9397-08002B2CF9AE}" pid="3" name="KSOProductBuildVer">
    <vt:lpwstr>1033-12.2.0.17119</vt:lpwstr>
  </property>
</Properties>
</file>