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57" r:id="rId3"/>
    <p:sldId id="258" r:id="rId4"/>
    <p:sldId id="277" r:id="rId5"/>
    <p:sldId id="350" r:id="rId6"/>
    <p:sldId id="411" r:id="rId7"/>
    <p:sldId id="414" r:id="rId8"/>
    <p:sldId id="425" r:id="rId9"/>
    <p:sldId id="417" r:id="rId10"/>
    <p:sldId id="418" r:id="rId11"/>
    <p:sldId id="426" r:id="rId12"/>
    <p:sldId id="427" r:id="rId13"/>
    <p:sldId id="419" r:id="rId14"/>
    <p:sldId id="434" r:id="rId15"/>
    <p:sldId id="436" r:id="rId16"/>
    <p:sldId id="437" r:id="rId17"/>
    <p:sldId id="438" r:id="rId18"/>
    <p:sldId id="439" r:id="rId19"/>
    <p:sldId id="428" r:id="rId20"/>
    <p:sldId id="431" r:id="rId21"/>
    <p:sldId id="429" r:id="rId22"/>
    <p:sldId id="430" r:id="rId23"/>
    <p:sldId id="432" r:id="rId24"/>
    <p:sldId id="43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738" autoAdjust="0"/>
  </p:normalViewPr>
  <p:slideViewPr>
    <p:cSldViewPr>
      <p:cViewPr varScale="1">
        <p:scale>
          <a:sx n="90" d="100"/>
          <a:sy n="90" d="100"/>
        </p:scale>
        <p:origin x="65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94B1-46D1-4D9E-8947-9CB0D1D97A43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85FE9-F1F9-4222-B1B4-2530D900B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Beneficence maleficence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85FE9-F1F9-4222-B1B4-2530D900BF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413836"/>
            <a:ext cx="4760303" cy="702807"/>
          </a:xfrm>
          <a:prstGeom prst="roundRect">
            <a:avLst/>
          </a:prstGeom>
          <a:solidFill>
            <a:srgbClr val="297FD5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CASE REPORT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217247"/>
            <a:ext cx="2667001" cy="654627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297FD5"/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BỆNH VIỆN TÂM TRÍ </a:t>
            </a:r>
            <a:r>
              <a:rPr lang="en-US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NHA TRANG</a:t>
            </a:r>
            <a:endParaRPr kumimoji="0" lang="en-US" b="1" i="0" u="none" strike="noStrike" kern="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18351" y="2704179"/>
            <a:ext cx="2895600" cy="702807"/>
          </a:xfrm>
          <a:prstGeom prst="roundRect">
            <a:avLst/>
          </a:prstGeom>
          <a:solidFill>
            <a:srgbClr val="297FD5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37351" y="4389954"/>
            <a:ext cx="3657600" cy="702807"/>
          </a:xfrm>
          <a:prstGeom prst="roundRect">
            <a:avLst/>
          </a:prstGeom>
          <a:solidFill>
            <a:srgbClr val="297FD5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 sz="32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6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: </a:t>
            </a:r>
            <a:r>
              <a:rPr lang="en-US" sz="2800" dirty="0" err="1"/>
              <a:t>Lúc</a:t>
            </a:r>
            <a:r>
              <a:rPr lang="en-US" sz="2800" dirty="0"/>
              <a:t> 9h, </a:t>
            </a:r>
            <a:r>
              <a:rPr lang="en-US" sz="2800" dirty="0" err="1"/>
              <a:t>ngày</a:t>
            </a:r>
            <a:r>
              <a:rPr lang="en-US" sz="2800" dirty="0"/>
              <a:t> 03/3/2025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07/3/2025.</a:t>
            </a:r>
          </a:p>
          <a:p>
            <a:pPr marL="857250" lvl="1" indent="-457200" algn="just">
              <a:buFont typeface="Calibri" panose="020F0502020204030204" pitchFamily="34" charset="0"/>
              <a:buChar char="⁺"/>
            </a:pP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táo</a:t>
            </a:r>
            <a:endParaRPr lang="en-US" dirty="0"/>
          </a:p>
          <a:p>
            <a:pPr marL="857250" lvl="1" indent="-457200" algn="just">
              <a:buFont typeface="Calibri" panose="020F0502020204030204" pitchFamily="34" charset="0"/>
              <a:buChar char="⁺"/>
            </a:pPr>
            <a:r>
              <a:rPr lang="en-US" dirty="0"/>
              <a:t>Da, </a:t>
            </a:r>
            <a:r>
              <a:rPr lang="en-US" dirty="0" err="1"/>
              <a:t>niêm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</a:p>
          <a:p>
            <a:pPr marL="857250" lvl="1" indent="-457200" algn="just">
              <a:buFont typeface="Calibri" panose="020F0502020204030204" pitchFamily="34" charset="0"/>
              <a:buChar char="⁺"/>
            </a:pP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nhức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T, </a:t>
            </a:r>
            <a:r>
              <a:rPr lang="en-US" dirty="0" err="1"/>
              <a:t>chảy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ngón</a:t>
            </a:r>
            <a:r>
              <a:rPr lang="en-US" dirty="0"/>
              <a:t> 3 </a:t>
            </a:r>
            <a:r>
              <a:rPr lang="en-US" dirty="0" err="1"/>
              <a:t>chân</a:t>
            </a:r>
            <a:r>
              <a:rPr lang="en-US" dirty="0"/>
              <a:t> T,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T </a:t>
            </a:r>
            <a:r>
              <a:rPr lang="en-US" dirty="0" err="1"/>
              <a:t>sưng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bọng</a:t>
            </a:r>
            <a:r>
              <a:rPr lang="en-US" dirty="0"/>
              <a:t> </a:t>
            </a:r>
            <a:r>
              <a:rPr lang="en-US" dirty="0" err="1"/>
              <a:t>nước</a:t>
            </a:r>
            <a:endParaRPr lang="en-US" dirty="0"/>
          </a:p>
          <a:p>
            <a:pPr marL="857250" lvl="1" indent="-457200" algn="just">
              <a:buFont typeface="Calibri" panose="020F0502020204030204" pitchFamily="34" charset="0"/>
              <a:buChar char="⁺"/>
            </a:pPr>
            <a:r>
              <a:rPr lang="en-US" dirty="0" err="1"/>
              <a:t>Tê</a:t>
            </a:r>
            <a:r>
              <a:rPr lang="en-US" dirty="0"/>
              <a:t> </a:t>
            </a:r>
            <a:r>
              <a:rPr lang="en-US" dirty="0" err="1"/>
              <a:t>bì</a:t>
            </a:r>
            <a:r>
              <a:rPr lang="en-US" dirty="0"/>
              <a:t>, </a:t>
            </a:r>
            <a:r>
              <a:rPr lang="en-US" dirty="0" err="1"/>
              <a:t>dị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. </a:t>
            </a:r>
          </a:p>
          <a:p>
            <a:pPr marL="857250" lvl="1" indent="-457200" algn="just">
              <a:buFont typeface="Calibri" panose="020F0502020204030204" pitchFamily="34" charset="0"/>
              <a:buChar char="⁺"/>
            </a:pPr>
            <a:r>
              <a:rPr lang="en-US" dirty="0" err="1"/>
              <a:t>Mạch</a:t>
            </a:r>
            <a:r>
              <a:rPr lang="en-US" dirty="0"/>
              <a:t> mu (-)</a:t>
            </a:r>
          </a:p>
          <a:p>
            <a:pPr marL="857250" lvl="1" indent="-457200" algn="just">
              <a:buFont typeface="Calibri" panose="020F0502020204030204" pitchFamily="34" charset="0"/>
              <a:buChar char="⁺"/>
            </a:pP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ngực</a:t>
            </a:r>
            <a:r>
              <a:rPr lang="en-US" dirty="0"/>
              <a:t>. Tim </a:t>
            </a:r>
            <a:r>
              <a:rPr lang="en-US" dirty="0" err="1"/>
              <a:t>đều</a:t>
            </a:r>
            <a:r>
              <a:rPr lang="en-US" dirty="0"/>
              <a:t>, </a:t>
            </a:r>
            <a:r>
              <a:rPr lang="en-US" dirty="0" err="1"/>
              <a:t>phổi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tốt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3562"/>
            <a:ext cx="5486400" cy="42703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>
            <a:normAutofit fontScale="90000"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1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217362"/>
              </p:ext>
            </p:extLst>
          </p:nvPr>
        </p:nvGraphicFramePr>
        <p:xfrm>
          <a:off x="685800" y="1524000"/>
          <a:ext cx="7924800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9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3/3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4/3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5/3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6/3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7/3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Mạch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Nhiệt độ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0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Huyết áp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130/70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140/80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160/80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140/80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140/80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2759996D-B47C-83D4-6219-0F131D00B236}"/>
              </a:ext>
            </a:extLst>
          </p:cNvPr>
          <p:cNvSpPr txBox="1">
            <a:spLocks/>
          </p:cNvSpPr>
          <p:nvPr/>
        </p:nvSpPr>
        <p:spPr>
          <a:xfrm>
            <a:off x="685800" y="381000"/>
            <a:ext cx="6858000" cy="9144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1539" tIns="30770" rIns="61539" bIns="3077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8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Meropenem</a:t>
            </a:r>
            <a:r>
              <a:rPr lang="en-US" dirty="0"/>
              <a:t> 1gx3 </a:t>
            </a:r>
            <a:r>
              <a:rPr lang="en-US" dirty="0" err="1"/>
              <a:t>lọ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8h	</a:t>
            </a:r>
          </a:p>
          <a:p>
            <a:r>
              <a:rPr lang="en-US" dirty="0"/>
              <a:t>Vancomycin 1gx2 </a:t>
            </a:r>
            <a:r>
              <a:rPr lang="en-US" dirty="0" err="1"/>
              <a:t>lọ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12h</a:t>
            </a:r>
          </a:p>
          <a:p>
            <a:r>
              <a:rPr lang="en-US" dirty="0"/>
              <a:t>Linagliptin 5mg/</a:t>
            </a:r>
            <a:r>
              <a:rPr lang="en-US" dirty="0" err="1"/>
              <a:t>ngày</a:t>
            </a:r>
            <a:endParaRPr lang="en-US" dirty="0"/>
          </a:p>
          <a:p>
            <a:r>
              <a:rPr lang="en-US" dirty="0"/>
              <a:t>Rosuvastatin 20mg/</a:t>
            </a:r>
            <a:r>
              <a:rPr lang="en-US" dirty="0" err="1"/>
              <a:t>ngày</a:t>
            </a:r>
            <a:endParaRPr lang="en-US" dirty="0"/>
          </a:p>
          <a:p>
            <a:r>
              <a:rPr lang="en-US" dirty="0"/>
              <a:t>Aspirin 81mg/</a:t>
            </a:r>
            <a:r>
              <a:rPr lang="en-US" dirty="0" err="1"/>
              <a:t>ngày</a:t>
            </a:r>
            <a:endParaRPr lang="en-US" dirty="0"/>
          </a:p>
          <a:p>
            <a:r>
              <a:rPr lang="en-US" dirty="0"/>
              <a:t>Humalog ( insulin)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Glucose </a:t>
            </a:r>
            <a:r>
              <a:rPr lang="en-US" dirty="0" err="1"/>
              <a:t>máu</a:t>
            </a:r>
            <a:endParaRPr lang="en-US" dirty="0"/>
          </a:p>
          <a:p>
            <a:r>
              <a:rPr lang="en-US" dirty="0" err="1"/>
              <a:t>Amlodipin</a:t>
            </a:r>
            <a:r>
              <a:rPr lang="en-US" dirty="0"/>
              <a:t> 5mg/</a:t>
            </a:r>
            <a:r>
              <a:rPr lang="en-US" dirty="0" err="1"/>
              <a:t>ngày</a:t>
            </a:r>
            <a:endParaRPr lang="en-US" dirty="0"/>
          </a:p>
          <a:p>
            <a:r>
              <a:rPr lang="en-US" dirty="0"/>
              <a:t>Dinh </a:t>
            </a:r>
            <a:r>
              <a:rPr lang="en-US" dirty="0" err="1"/>
              <a:t>dưỡng</a:t>
            </a:r>
            <a:r>
              <a:rPr lang="en-US" dirty="0"/>
              <a:t>,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băng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vết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1E7DA-6F20-E27F-6D31-8D4AA6EFD234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6858000" cy="9144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1539" tIns="30770" rIns="61539" bIns="3077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6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hoại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T/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T/</a:t>
            </a:r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:  </a:t>
            </a:r>
            <a:r>
              <a:rPr lang="en-US" dirty="0" err="1"/>
              <a:t>đái</a:t>
            </a:r>
            <a:r>
              <a:rPr lang="en-US" dirty="0"/>
              <a:t> </a:t>
            </a:r>
            <a:r>
              <a:rPr lang="en-US" dirty="0" err="1"/>
              <a:t>tháo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Type 2/ </a:t>
            </a:r>
            <a:r>
              <a:rPr lang="en-US" dirty="0" err="1"/>
              <a:t>xơ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/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/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áp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: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đái</a:t>
            </a:r>
            <a:r>
              <a:rPr lang="en-US" dirty="0"/>
              <a:t> </a:t>
            </a:r>
            <a:r>
              <a:rPr lang="en-US" dirty="0" err="1"/>
              <a:t>tháo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4227DC-09DD-A2A3-FDA0-65AE0AC83E38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6858000" cy="9144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1539" tIns="30770" rIns="61539" bIns="3077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2234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tồn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574062"/>
              </p:ext>
            </p:extLst>
          </p:nvPr>
        </p:nvGraphicFramePr>
        <p:xfrm>
          <a:off x="838200" y="1371600"/>
          <a:ext cx="7620000" cy="3962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61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8/3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9/3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10/3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11/3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12/3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…….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17/3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Mạch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T°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145/70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150/90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160/100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120/70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120/80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130/80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840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3BF0-960D-CD1C-2936-129F2389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3786-E8B5-2179-BD59-86326A00C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ngày</a:t>
            </a:r>
            <a:r>
              <a:rPr lang="en-GB" dirty="0"/>
              <a:t> 3/3 – 7/3/2025</a:t>
            </a:r>
          </a:p>
          <a:p>
            <a:r>
              <a:rPr lang="en-GB" dirty="0" err="1"/>
              <a:t>Bệnh</a:t>
            </a:r>
            <a:r>
              <a:rPr lang="en-GB" dirty="0"/>
              <a:t> </a:t>
            </a:r>
            <a:r>
              <a:rPr lang="en-GB" dirty="0" err="1"/>
              <a:t>tỉnh</a:t>
            </a:r>
            <a:r>
              <a:rPr lang="en-GB" dirty="0"/>
              <a:t> </a:t>
            </a:r>
            <a:r>
              <a:rPr lang="en-GB" dirty="0" err="1"/>
              <a:t>táo</a:t>
            </a:r>
            <a:r>
              <a:rPr lang="en-GB" dirty="0"/>
              <a:t>, </a:t>
            </a:r>
            <a:r>
              <a:rPr lang="en-GB" dirty="0" err="1"/>
              <a:t>sốt</a:t>
            </a:r>
            <a:r>
              <a:rPr lang="en-GB" dirty="0"/>
              <a:t> </a:t>
            </a:r>
            <a:r>
              <a:rPr lang="en-GB" dirty="0" err="1"/>
              <a:t>cao</a:t>
            </a:r>
            <a:r>
              <a:rPr lang="en-GB" dirty="0"/>
              <a:t> </a:t>
            </a:r>
            <a:r>
              <a:rPr lang="en-GB" dirty="0" err="1"/>
              <a:t>liên</a:t>
            </a:r>
            <a:r>
              <a:rPr lang="en-GB" dirty="0"/>
              <a:t> </a:t>
            </a:r>
            <a:r>
              <a:rPr lang="en-GB" dirty="0" err="1"/>
              <a:t>tục</a:t>
            </a:r>
            <a:r>
              <a:rPr lang="en-GB" dirty="0"/>
              <a:t>, </a:t>
            </a:r>
            <a:r>
              <a:rPr lang="en-GB" dirty="0" err="1"/>
              <a:t>bàn</a:t>
            </a:r>
            <a:r>
              <a:rPr lang="en-GB" dirty="0"/>
              <a:t> </a:t>
            </a:r>
            <a:r>
              <a:rPr lang="en-GB" dirty="0" err="1"/>
              <a:t>chân</a:t>
            </a:r>
            <a:r>
              <a:rPr lang="en-GB" dirty="0"/>
              <a:t> </a:t>
            </a:r>
            <a:r>
              <a:rPr lang="en-GB" dirty="0" err="1"/>
              <a:t>Trái</a:t>
            </a:r>
            <a:r>
              <a:rPr lang="en-GB" dirty="0"/>
              <a:t> </a:t>
            </a:r>
            <a:r>
              <a:rPr lang="en-GB" dirty="0" err="1"/>
              <a:t>sưng</a:t>
            </a:r>
            <a:r>
              <a:rPr lang="en-GB" dirty="0"/>
              <a:t> </a:t>
            </a:r>
            <a:r>
              <a:rPr lang="en-GB" dirty="0" err="1"/>
              <a:t>nóng</a:t>
            </a:r>
            <a:r>
              <a:rPr lang="en-GB" dirty="0"/>
              <a:t> </a:t>
            </a:r>
            <a:r>
              <a:rPr lang="en-GB" dirty="0" err="1"/>
              <a:t>đỏ</a:t>
            </a:r>
            <a:r>
              <a:rPr lang="en-GB" dirty="0"/>
              <a:t> </a:t>
            </a:r>
            <a:r>
              <a:rPr lang="en-GB" dirty="0" err="1"/>
              <a:t>đau</a:t>
            </a:r>
            <a:r>
              <a:rPr lang="en-GB" dirty="0"/>
              <a:t>, </a:t>
            </a:r>
            <a:r>
              <a:rPr lang="en-GB" dirty="0" err="1"/>
              <a:t>phù</a:t>
            </a:r>
            <a:r>
              <a:rPr lang="en-GB" dirty="0"/>
              <a:t> </a:t>
            </a:r>
            <a:r>
              <a:rPr lang="en-GB" dirty="0" err="1"/>
              <a:t>nề</a:t>
            </a:r>
            <a:r>
              <a:rPr lang="en-GB" dirty="0"/>
              <a:t>, </a:t>
            </a:r>
            <a:r>
              <a:rPr lang="en-GB" dirty="0" err="1"/>
              <a:t>ngón</a:t>
            </a:r>
            <a:r>
              <a:rPr lang="en-GB" dirty="0"/>
              <a:t> 3 </a:t>
            </a:r>
            <a:r>
              <a:rPr lang="en-GB" dirty="0" err="1"/>
              <a:t>hoại</a:t>
            </a:r>
            <a:r>
              <a:rPr lang="en-GB" dirty="0"/>
              <a:t> </a:t>
            </a:r>
            <a:r>
              <a:rPr lang="en-GB" dirty="0" err="1"/>
              <a:t>tử</a:t>
            </a:r>
            <a:endParaRPr lang="en-GB" dirty="0"/>
          </a:p>
          <a:p>
            <a:r>
              <a:rPr lang="en-GB" dirty="0" err="1"/>
              <a:t>Tổng</a:t>
            </a:r>
            <a:r>
              <a:rPr lang="en-GB" dirty="0"/>
              <a:t> </a:t>
            </a:r>
            <a:r>
              <a:rPr lang="en-GB" dirty="0" err="1"/>
              <a:t>trạng</a:t>
            </a:r>
            <a:r>
              <a:rPr lang="en-GB" dirty="0"/>
              <a:t> </a:t>
            </a:r>
            <a:r>
              <a:rPr lang="en-GB" dirty="0" err="1"/>
              <a:t>gầy</a:t>
            </a:r>
            <a:r>
              <a:rPr lang="en-GB" dirty="0"/>
              <a:t>, </a:t>
            </a:r>
            <a:r>
              <a:rPr lang="en-GB" dirty="0" err="1"/>
              <a:t>tim</a:t>
            </a:r>
            <a:r>
              <a:rPr lang="en-GB" dirty="0"/>
              <a:t> </a:t>
            </a:r>
            <a:r>
              <a:rPr lang="en-GB" dirty="0" err="1"/>
              <a:t>đều</a:t>
            </a:r>
            <a:r>
              <a:rPr lang="en-GB" dirty="0"/>
              <a:t> </a:t>
            </a:r>
            <a:r>
              <a:rPr lang="en-GB" dirty="0" err="1"/>
              <a:t>rõ</a:t>
            </a:r>
            <a:r>
              <a:rPr lang="en-GB" dirty="0"/>
              <a:t> </a:t>
            </a:r>
          </a:p>
          <a:p>
            <a:r>
              <a:rPr lang="en-GB" dirty="0" err="1"/>
              <a:t>Phổi</a:t>
            </a:r>
            <a:r>
              <a:rPr lang="en-GB" dirty="0"/>
              <a:t> </a:t>
            </a:r>
            <a:r>
              <a:rPr lang="en-GB" dirty="0" err="1"/>
              <a:t>không</a:t>
            </a:r>
            <a:r>
              <a:rPr lang="en-GB" dirty="0"/>
              <a:t> rales</a:t>
            </a:r>
          </a:p>
          <a:p>
            <a:r>
              <a:rPr lang="en-GB" dirty="0" err="1"/>
              <a:t>Hội</a:t>
            </a:r>
            <a:r>
              <a:rPr lang="en-GB" dirty="0"/>
              <a:t> </a:t>
            </a:r>
            <a:r>
              <a:rPr lang="en-GB" dirty="0" err="1"/>
              <a:t>chẩn</a:t>
            </a:r>
            <a:r>
              <a:rPr lang="en-GB" dirty="0"/>
              <a:t> </a:t>
            </a:r>
            <a:r>
              <a:rPr lang="en-GB" dirty="0" err="1"/>
              <a:t>cấp</a:t>
            </a:r>
            <a:r>
              <a:rPr lang="en-GB" dirty="0"/>
              <a:t> III: CMO, Y </a:t>
            </a:r>
            <a:r>
              <a:rPr lang="en-GB" dirty="0" err="1"/>
              <a:t>vụ</a:t>
            </a:r>
            <a:r>
              <a:rPr lang="en-GB" dirty="0"/>
              <a:t>, bs </a:t>
            </a:r>
            <a:r>
              <a:rPr lang="en-GB" dirty="0" err="1"/>
              <a:t>nội</a:t>
            </a:r>
            <a:r>
              <a:rPr lang="en-GB" dirty="0"/>
              <a:t>, bs </a:t>
            </a:r>
            <a:r>
              <a:rPr lang="en-GB" dirty="0" err="1"/>
              <a:t>ngoại</a:t>
            </a:r>
            <a:r>
              <a:rPr lang="en-GB" dirty="0"/>
              <a:t> </a:t>
            </a:r>
            <a:r>
              <a:rPr lang="en-GB" dirty="0" err="1"/>
              <a:t>chấn</a:t>
            </a:r>
            <a:r>
              <a:rPr lang="en-GB" dirty="0"/>
              <a:t> </a:t>
            </a:r>
            <a:r>
              <a:rPr lang="en-GB" dirty="0" err="1"/>
              <a:t>thương</a:t>
            </a:r>
            <a:r>
              <a:rPr lang="en-GB" dirty="0"/>
              <a:t>, bs GMHS.</a:t>
            </a:r>
          </a:p>
          <a:p>
            <a:r>
              <a:rPr lang="en-GB" dirty="0" err="1"/>
              <a:t>Thống</a:t>
            </a:r>
            <a:r>
              <a:rPr lang="en-GB" dirty="0"/>
              <a:t> </a:t>
            </a:r>
            <a:r>
              <a:rPr lang="en-GB" dirty="0" err="1"/>
              <a:t>nhất</a:t>
            </a:r>
            <a:r>
              <a:rPr lang="en-GB" dirty="0"/>
              <a:t> </a:t>
            </a:r>
            <a:r>
              <a:rPr lang="en-GB" dirty="0" err="1"/>
              <a:t>xử</a:t>
            </a:r>
            <a:r>
              <a:rPr lang="en-GB" dirty="0"/>
              <a:t> </a:t>
            </a:r>
            <a:r>
              <a:rPr lang="en-GB" dirty="0" err="1"/>
              <a:t>trí</a:t>
            </a:r>
            <a:r>
              <a:rPr lang="en-GB" dirty="0"/>
              <a:t>: </a:t>
            </a:r>
            <a:r>
              <a:rPr lang="en-GB" dirty="0" err="1"/>
              <a:t>cắt</a:t>
            </a:r>
            <a:r>
              <a:rPr lang="en-GB" dirty="0"/>
              <a:t> </a:t>
            </a:r>
            <a:r>
              <a:rPr lang="en-GB" dirty="0" err="1"/>
              <a:t>cụt</a:t>
            </a:r>
            <a:r>
              <a:rPr lang="en-GB" dirty="0"/>
              <a:t> 1/3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cẳng</a:t>
            </a:r>
            <a:r>
              <a:rPr lang="en-GB" dirty="0"/>
              <a:t> </a:t>
            </a:r>
            <a:r>
              <a:rPr lang="en-GB" dirty="0" err="1"/>
              <a:t>chân</a:t>
            </a:r>
            <a:r>
              <a:rPr lang="en-GB" dirty="0"/>
              <a:t> </a:t>
            </a:r>
            <a:r>
              <a:rPr lang="en-GB" dirty="0" err="1"/>
              <a:t>Trái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9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6D5C-C120-3C35-4450-0250EA13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A8274-02E1-C76F-8447-212BF976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kỹ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bệnh</a:t>
            </a:r>
            <a:r>
              <a:rPr lang="en-GB" dirty="0"/>
              <a:t> nhân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gia</a:t>
            </a:r>
            <a:r>
              <a:rPr lang="en-GB" dirty="0"/>
              <a:t> </a:t>
            </a:r>
            <a:r>
              <a:rPr lang="en-GB" dirty="0" err="1"/>
              <a:t>đình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sự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.</a:t>
            </a:r>
          </a:p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nhân </a:t>
            </a:r>
            <a:r>
              <a:rPr lang="en-US" dirty="0" err="1"/>
              <a:t>đồng</a:t>
            </a:r>
            <a:r>
              <a:rPr lang="en-US" dirty="0"/>
              <a:t> ý (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nhân, </a:t>
            </a:r>
            <a:r>
              <a:rPr lang="en-US" dirty="0" err="1"/>
              <a:t>vì</a:t>
            </a:r>
            <a:r>
              <a:rPr lang="en-US" dirty="0"/>
              <a:t> BN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cụt</a:t>
            </a:r>
            <a:r>
              <a:rPr lang="en-US" dirty="0"/>
              <a:t> chi)</a:t>
            </a:r>
          </a:p>
          <a:p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11h50, </a:t>
            </a:r>
            <a:r>
              <a:rPr lang="en-US" dirty="0" err="1"/>
              <a:t>ngày</a:t>
            </a:r>
            <a:r>
              <a:rPr lang="en-US" dirty="0"/>
              <a:t> 7/3/2025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371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4EE4-422F-2345-1E95-4CE5CFAD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873C0C-7102-CC59-5F36-FB0E2B1FE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876800"/>
          </a:xfrm>
        </p:spPr>
      </p:pic>
    </p:spTree>
    <p:extLst>
      <p:ext uri="{BB962C8B-B14F-4D97-AF65-F5344CB8AC3E}">
        <p14:creationId xmlns:p14="http://schemas.microsoft.com/office/powerpoint/2010/main" val="418395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56B3-6151-41D2-C91D-E487D275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279D-BD86-0303-C6FA-2E07069F3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Sau </a:t>
            </a:r>
            <a:r>
              <a:rPr lang="en-GB" dirty="0" err="1"/>
              <a:t>phẫu</a:t>
            </a:r>
            <a:r>
              <a:rPr lang="en-GB" dirty="0"/>
              <a:t> </a:t>
            </a:r>
            <a:r>
              <a:rPr lang="en-GB" dirty="0" err="1"/>
              <a:t>thuật</a:t>
            </a:r>
            <a:r>
              <a:rPr lang="en-GB" dirty="0"/>
              <a:t> </a:t>
            </a:r>
            <a:r>
              <a:rPr lang="en-GB" dirty="0" err="1"/>
              <a:t>bệnh</a:t>
            </a:r>
            <a:r>
              <a:rPr lang="en-GB" dirty="0"/>
              <a:t> nhân </a:t>
            </a:r>
            <a:r>
              <a:rPr lang="en-GB" dirty="0" err="1"/>
              <a:t>ổn</a:t>
            </a:r>
            <a:r>
              <a:rPr lang="en-GB" dirty="0"/>
              <a:t> </a:t>
            </a:r>
            <a:r>
              <a:rPr lang="en-GB" dirty="0" err="1"/>
              <a:t>định</a:t>
            </a:r>
            <a:r>
              <a:rPr lang="en-GB" dirty="0"/>
              <a:t>, </a:t>
            </a:r>
            <a:r>
              <a:rPr lang="en-GB" dirty="0" err="1"/>
              <a:t>chuyển</a:t>
            </a:r>
            <a:r>
              <a:rPr lang="en-GB" dirty="0"/>
              <a:t> </a:t>
            </a:r>
            <a:r>
              <a:rPr lang="en-GB" dirty="0" err="1"/>
              <a:t>về</a:t>
            </a:r>
            <a:r>
              <a:rPr lang="en-GB" dirty="0"/>
              <a:t> </a:t>
            </a:r>
            <a:r>
              <a:rPr lang="en-GB" dirty="0" err="1"/>
              <a:t>điều</a:t>
            </a:r>
            <a:r>
              <a:rPr lang="en-GB" dirty="0"/>
              <a:t> </a:t>
            </a:r>
            <a:r>
              <a:rPr lang="en-GB" dirty="0" err="1"/>
              <a:t>trị</a:t>
            </a:r>
            <a:r>
              <a:rPr lang="en-GB" dirty="0"/>
              <a:t> </a:t>
            </a:r>
            <a:r>
              <a:rPr lang="en-GB" dirty="0" err="1"/>
              <a:t>tại</a:t>
            </a:r>
            <a:r>
              <a:rPr lang="en-GB" dirty="0"/>
              <a:t> khoa </a:t>
            </a:r>
            <a:r>
              <a:rPr lang="en-GB" dirty="0" err="1"/>
              <a:t>Ngoại</a:t>
            </a:r>
            <a:endParaRPr lang="en-GB" dirty="0"/>
          </a:p>
          <a:p>
            <a:r>
              <a:rPr lang="en-GB" dirty="0" err="1"/>
              <a:t>Phối</a:t>
            </a:r>
            <a:r>
              <a:rPr lang="en-GB" dirty="0"/>
              <a:t> </a:t>
            </a:r>
            <a:r>
              <a:rPr lang="en-GB" dirty="0" err="1"/>
              <a:t>hợp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bs </a:t>
            </a:r>
            <a:r>
              <a:rPr lang="en-GB" dirty="0" err="1"/>
              <a:t>nội</a:t>
            </a:r>
            <a:r>
              <a:rPr lang="en-GB" dirty="0"/>
              <a:t> khoa </a:t>
            </a:r>
          </a:p>
          <a:p>
            <a:r>
              <a:rPr lang="en-GB" dirty="0" err="1"/>
              <a:t>Điều</a:t>
            </a:r>
            <a:r>
              <a:rPr lang="en-GB" dirty="0"/>
              <a:t> </a:t>
            </a:r>
            <a:r>
              <a:rPr lang="en-GB" dirty="0" err="1"/>
              <a:t>trị</a:t>
            </a:r>
            <a:r>
              <a:rPr lang="en-GB" dirty="0"/>
              <a:t> </a:t>
            </a:r>
            <a:r>
              <a:rPr lang="en-GB" dirty="0" err="1"/>
              <a:t>đến</a:t>
            </a:r>
            <a:r>
              <a:rPr lang="en-GB" dirty="0"/>
              <a:t> </a:t>
            </a:r>
            <a:r>
              <a:rPr lang="en-GB" dirty="0" err="1"/>
              <a:t>ngày</a:t>
            </a:r>
            <a:r>
              <a:rPr lang="en-GB" dirty="0"/>
              <a:t> 17/3/2025 </a:t>
            </a:r>
            <a:r>
              <a:rPr lang="en-GB" dirty="0" err="1"/>
              <a:t>bệnh</a:t>
            </a:r>
            <a:r>
              <a:rPr lang="en-GB" dirty="0"/>
              <a:t> </a:t>
            </a:r>
            <a:r>
              <a:rPr lang="en-GB" dirty="0" err="1"/>
              <a:t>ổn</a:t>
            </a:r>
            <a:r>
              <a:rPr lang="en-GB" dirty="0"/>
              <a:t> </a:t>
            </a:r>
            <a:r>
              <a:rPr lang="en-GB" dirty="0" err="1"/>
              <a:t>định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viện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5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3" y="3476694"/>
            <a:ext cx="8758238" cy="178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5429"/>
            <a:ext cx="10058400" cy="308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1" y="4114800"/>
            <a:ext cx="3200399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0213" y="4724400"/>
            <a:ext cx="3334987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810000"/>
            <a:ext cx="3505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86200" y="4114800"/>
            <a:ext cx="2895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4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1663" y="381000"/>
            <a:ext cx="7440737" cy="6858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I-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viện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896" y="1525677"/>
            <a:ext cx="8314104" cy="4678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1539" tIns="30770" rIns="61539" bIns="30770" rtlCol="0">
            <a:spAutoFit/>
          </a:bodyPr>
          <a:lstStyle/>
          <a:p>
            <a:pPr marL="307696" indent="-307696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Họ tên bệnh nhân (viết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): T.T.H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307696" indent="-307696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Tuổi: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65</a:t>
            </a:r>
          </a:p>
          <a:p>
            <a:pPr marL="307696" indent="-307696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Dân tộc: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KinH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07696" indent="-307696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000" b="1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Nữ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07696" indent="-307696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000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nghiệp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già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307696" indent="-307696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giờ vào viện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7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29,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2025.</a:t>
            </a:r>
          </a:p>
          <a:p>
            <a:pPr marL="307696" indent="-307696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viện tại khoa:  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Khoa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cứu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9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02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8" y="1371600"/>
            <a:ext cx="828259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05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839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066800"/>
            <a:ext cx="8109473" cy="366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91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5" y="1676400"/>
            <a:ext cx="837447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5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2000"/>
            <a:ext cx="6705601" cy="50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1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1663" y="481199"/>
            <a:ext cx="7086175" cy="50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663" y="1169501"/>
            <a:ext cx="8355138" cy="52943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1539" tIns="30770" rIns="61539" bIns="30770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 err="1">
                <a:latin typeface="Arial" pitchFamily="34" charset="0"/>
                <a:cs typeface="Arial" pitchFamily="34" charset="0"/>
              </a:rPr>
              <a:t>Khám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7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29 phút,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03/03/2025.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Sinh hiệu: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90 l/p,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HA: 130/80 mmHg,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độ: 40.5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Nhịp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thở: 20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/phút,SPO2  96%.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nặng: 50 kg.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155cm.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3. Lý do vào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viện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Sưng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nề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T,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hoại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66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62" y="1163627"/>
            <a:ext cx="8446149" cy="5160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1539" tIns="30770" rIns="61539" bIns="30770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4. </a:t>
            </a:r>
            <a:r>
              <a:rPr lang="vi-VN" sz="2800" dirty="0">
                <a:latin typeface="+mj-lt"/>
                <a:cs typeface="Arial" pitchFamily="34" charset="0"/>
              </a:rPr>
              <a:t>Tóm tắt bệnh sử: </a:t>
            </a:r>
            <a:r>
              <a:rPr lang="en-US" sz="2800" dirty="0" err="1">
                <a:latin typeface="+mj-lt"/>
                <a:cs typeface="Arial" pitchFamily="34" charset="0"/>
              </a:rPr>
              <a:t>Bệnh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khởi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phát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cách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nhập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viện</a:t>
            </a:r>
            <a:r>
              <a:rPr lang="en-US" sz="2800" dirty="0">
                <a:latin typeface="+mj-lt"/>
                <a:cs typeface="Arial" pitchFamily="34" charset="0"/>
              </a:rPr>
              <a:t> 4 </a:t>
            </a:r>
            <a:r>
              <a:rPr lang="en-US" sz="2800" dirty="0" err="1">
                <a:latin typeface="+mj-lt"/>
                <a:cs typeface="Arial" pitchFamily="34" charset="0"/>
              </a:rPr>
              <a:t>ngày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với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đau</a:t>
            </a:r>
            <a:r>
              <a:rPr lang="en-US" sz="2800" dirty="0">
                <a:latin typeface="+mj-lt"/>
                <a:cs typeface="Arial" pitchFamily="34" charset="0"/>
              </a:rPr>
              <a:t>, </a:t>
            </a:r>
            <a:r>
              <a:rPr lang="en-US" sz="2800" dirty="0" err="1">
                <a:latin typeface="+mj-lt"/>
                <a:cs typeface="Arial" pitchFamily="34" charset="0"/>
              </a:rPr>
              <a:t>sưng</a:t>
            </a:r>
            <a:r>
              <a:rPr lang="en-US" sz="2800" dirty="0">
                <a:latin typeface="+mj-lt"/>
                <a:cs typeface="Arial" pitchFamily="34" charset="0"/>
              </a:rPr>
              <a:t>, </a:t>
            </a:r>
            <a:r>
              <a:rPr lang="en-US" sz="2800" dirty="0" err="1">
                <a:latin typeface="+mj-lt"/>
                <a:cs typeface="Arial" pitchFamily="34" charset="0"/>
              </a:rPr>
              <a:t>nóng</a:t>
            </a:r>
            <a:r>
              <a:rPr lang="en-US" sz="2800" dirty="0">
                <a:latin typeface="+mj-lt"/>
                <a:cs typeface="Arial" pitchFamily="34" charset="0"/>
              </a:rPr>
              <a:t>, </a:t>
            </a:r>
            <a:r>
              <a:rPr lang="en-US" sz="2800" dirty="0" err="1">
                <a:latin typeface="+mj-lt"/>
                <a:cs typeface="Arial" pitchFamily="34" charset="0"/>
              </a:rPr>
              <a:t>đỏ</a:t>
            </a:r>
            <a:r>
              <a:rPr lang="en-US" sz="2800" dirty="0">
                <a:latin typeface="+mj-lt"/>
                <a:cs typeface="Arial" pitchFamily="34" charset="0"/>
              </a:rPr>
              <a:t>  </a:t>
            </a:r>
            <a:r>
              <a:rPr lang="en-US" sz="2800" dirty="0" err="1">
                <a:latin typeface="+mj-lt"/>
                <a:cs typeface="Arial" pitchFamily="34" charset="0"/>
              </a:rPr>
              <a:t>cẳng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bàn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chân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latin typeface="+mj-lt"/>
                <a:cs typeface="Arial" pitchFamily="34" charset="0"/>
              </a:rPr>
              <a:t>trái</a:t>
            </a:r>
            <a:endParaRPr lang="en-US" sz="2800" dirty="0">
              <a:latin typeface="+mj-lt"/>
              <a:cs typeface="Arial" pitchFamily="34" charset="0"/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 startAt="5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tắt tiền sử bệnh/tiền sử dị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ĐTĐ/ RL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máu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 startAt="6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tắt khám thực thể: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tỉnh, tiếp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niêm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nhạt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Sưng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hoại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chảy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bọng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mu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(-)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 startAt="7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cận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lâm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sàng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396AD11-D1ED-C911-DF95-432EBC3769B8}"/>
              </a:ext>
            </a:extLst>
          </p:cNvPr>
          <p:cNvSpPr/>
          <p:nvPr/>
        </p:nvSpPr>
        <p:spPr>
          <a:xfrm>
            <a:off x="331663" y="481199"/>
            <a:ext cx="7086175" cy="50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fpt\Downloads\33d767392f6a9f34c67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 r="31573" b="17958"/>
          <a:stretch/>
        </p:blipFill>
        <p:spPr bwMode="auto">
          <a:xfrm>
            <a:off x="381000" y="762000"/>
            <a:ext cx="8153400" cy="56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A92436F-2C56-AF0F-374F-A1EE76B7AA25}"/>
              </a:ext>
            </a:extLst>
          </p:cNvPr>
          <p:cNvSpPr/>
          <p:nvPr/>
        </p:nvSpPr>
        <p:spPr>
          <a:xfrm>
            <a:off x="331663" y="252599"/>
            <a:ext cx="7086175" cy="9666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9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3000"/>
            <a:ext cx="83551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2AB696-E753-38EF-C3C8-5D61928406D6}"/>
              </a:ext>
            </a:extLst>
          </p:cNvPr>
          <p:cNvSpPr/>
          <p:nvPr/>
        </p:nvSpPr>
        <p:spPr>
          <a:xfrm>
            <a:off x="331663" y="533400"/>
            <a:ext cx="7086175" cy="7620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5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7637"/>
            <a:ext cx="8355136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C2DDE0D-402F-182B-85BA-DD765AA8BCBB}"/>
              </a:ext>
            </a:extLst>
          </p:cNvPr>
          <p:cNvSpPr/>
          <p:nvPr/>
        </p:nvSpPr>
        <p:spPr>
          <a:xfrm>
            <a:off x="331663" y="533400"/>
            <a:ext cx="7086175" cy="7620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2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799"/>
            <a:ext cx="4343400" cy="521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133600" y="3275618"/>
            <a:ext cx="609600" cy="534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5334000"/>
            <a:ext cx="609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3339" r="10767" b="-940"/>
          <a:stretch/>
        </p:blipFill>
        <p:spPr bwMode="auto">
          <a:xfrm>
            <a:off x="4800600" y="1295400"/>
            <a:ext cx="4223189" cy="485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6172200" y="2667000"/>
            <a:ext cx="739994" cy="6086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10600" y="5257800"/>
            <a:ext cx="413189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831AB37-899B-8B80-74F5-D8A0DAE309E4}"/>
              </a:ext>
            </a:extLst>
          </p:cNvPr>
          <p:cNvSpPr/>
          <p:nvPr/>
        </p:nvSpPr>
        <p:spPr>
          <a:xfrm>
            <a:off x="331663" y="533400"/>
            <a:ext cx="7086175" cy="76200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9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chẩn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T/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T/ </a:t>
            </a:r>
            <a:r>
              <a:rPr lang="en-US" dirty="0" err="1"/>
              <a:t>đái</a:t>
            </a:r>
            <a:r>
              <a:rPr lang="en-US" dirty="0"/>
              <a:t> </a:t>
            </a:r>
            <a:r>
              <a:rPr lang="en-US" dirty="0" err="1"/>
              <a:t>tháo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Type 2/ </a:t>
            </a:r>
            <a:r>
              <a:rPr lang="en-US" dirty="0" err="1"/>
              <a:t>xơ</a:t>
            </a:r>
            <a:r>
              <a:rPr lang="en-US" dirty="0"/>
              <a:t> </a:t>
            </a:r>
            <a:r>
              <a:rPr lang="en-US" dirty="0" err="1"/>
              <a:t>vữa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/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/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áp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chẩn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II: </a:t>
            </a:r>
            <a:r>
              <a:rPr lang="en-US" dirty="0" err="1"/>
              <a:t>gồm</a:t>
            </a:r>
            <a:r>
              <a:rPr lang="en-US" dirty="0"/>
              <a:t> bs </a:t>
            </a:r>
            <a:r>
              <a:rPr lang="en-US" dirty="0" err="1"/>
              <a:t>nội</a:t>
            </a:r>
            <a:r>
              <a:rPr lang="en-US" dirty="0"/>
              <a:t>, bs </a:t>
            </a:r>
            <a:r>
              <a:rPr lang="en-US" dirty="0" err="1"/>
              <a:t>ngoại</a:t>
            </a:r>
            <a:r>
              <a:rPr lang="en-US" dirty="0"/>
              <a:t> </a:t>
            </a:r>
            <a:r>
              <a:rPr lang="en-US" dirty="0" err="1"/>
              <a:t>chấn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Nhập</a:t>
            </a:r>
            <a:r>
              <a:rPr lang="en-US" dirty="0"/>
              <a:t> khoa </a:t>
            </a:r>
            <a:r>
              <a:rPr lang="en-US" dirty="0" err="1"/>
              <a:t>nội</a:t>
            </a:r>
            <a:r>
              <a:rPr lang="en-US" dirty="0"/>
              <a:t>: </a:t>
            </a:r>
            <a:r>
              <a:rPr lang="en-US" dirty="0" err="1"/>
              <a:t>Lúc</a:t>
            </a:r>
            <a:r>
              <a:rPr lang="en-US" dirty="0"/>
              <a:t> 9h, </a:t>
            </a:r>
            <a:r>
              <a:rPr lang="en-US" dirty="0" err="1"/>
              <a:t>ngày</a:t>
            </a:r>
            <a:r>
              <a:rPr lang="en-US" dirty="0"/>
              <a:t> 0</a:t>
            </a:r>
            <a:r>
              <a:rPr lang="en-US" sz="3200" dirty="0"/>
              <a:t>3/3/2025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07488F-550B-19ED-71EA-756ED0290227}"/>
              </a:ext>
            </a:extLst>
          </p:cNvPr>
          <p:cNvSpPr/>
          <p:nvPr/>
        </p:nvSpPr>
        <p:spPr>
          <a:xfrm>
            <a:off x="331663" y="481199"/>
            <a:ext cx="7086175" cy="50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39" tIns="30770" rIns="61539" bIns="30770" rtlCol="0" anchor="ctr"/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6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823</Words>
  <Application>Microsoft Office PowerPoint</Application>
  <PresentationFormat>On-screen Show (4:3)</PresentationFormat>
  <Paragraphs>141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III- Tóm tắt quá trình tại khoa nội</vt:lpstr>
      <vt:lpstr>PowerPoint Presentation</vt:lpstr>
      <vt:lpstr>PowerPoint Presentation</vt:lpstr>
      <vt:lpstr>PowerPoint Presentation</vt:lpstr>
      <vt:lpstr>Dấu hiệu sinh tồn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Võ Phước Toàn</cp:lastModifiedBy>
  <cp:revision>335</cp:revision>
  <dcterms:created xsi:type="dcterms:W3CDTF">2006-08-16T00:00:00Z</dcterms:created>
  <dcterms:modified xsi:type="dcterms:W3CDTF">2025-03-21T04:33:39Z</dcterms:modified>
</cp:coreProperties>
</file>